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9.svg" ContentType="image/svg+xml"/>
  <Override PartName="/ppt/media/image2.svg" ContentType="image/svg+xml"/>
  <Override PartName="/ppt/media/image21.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3"/>
    <p:sldId id="259" r:id="rId4"/>
    <p:sldId id="257" r:id="rId5"/>
    <p:sldId id="258" r:id="rId6"/>
    <p:sldId id="277" r:id="rId7"/>
    <p:sldId id="263" r:id="rId8"/>
    <p:sldId id="262" r:id="rId9"/>
    <p:sldId id="279" r:id="rId10"/>
    <p:sldId id="266" r:id="rId11"/>
    <p:sldId id="272" r:id="rId12"/>
    <p:sldId id="271" r:id="rId13"/>
    <p:sldId id="276" r:id="rId14"/>
    <p:sldId id="275" r:id="rId15"/>
  </p:sldIdLst>
  <p:sldSz cx="18288000" cy="10287000"/>
  <p:notesSz cx="6858000" cy="9144000"/>
  <p:embeddedFontLst>
    <p:embeddedFont>
      <p:font typeface="字由点字奇妙体" panose="00020600040101010101" charset="-122"/>
      <p:regular r:id="rId21"/>
    </p:embeddedFont>
    <p:embeddedFont>
      <p:font typeface="字由点字典黑 45J" panose="00020600040101010101" charset="-122"/>
      <p:regular r:id="rId22"/>
    </p:embeddedFont>
    <p:embeddedFont>
      <p:font typeface="Calibri" panose="020F0502020204030204" charset="0"/>
      <p:regular r:id="rId23"/>
      <p:bold r:id="rId24"/>
      <p:italic r:id="rId25"/>
      <p:boldItalic r:id="rId26"/>
    </p:embeddedFont>
    <p:embeddedFont>
      <p:font typeface="仿宋" panose="02010609060101010101" charset="-122"/>
      <p:regular r:id="rId27"/>
    </p:embeddedFont>
  </p:embeddedFont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53"/>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gs" Target="tags/tag10.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handoutMaster" Target="handoutMasters/handoutMaster1.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xml"/><Relationship Id="rId7"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8.xml"/><Relationship Id="rId7" Type="http://schemas.openxmlformats.org/officeDocument/2006/relationships/image" Target="../media/image32.png"/><Relationship Id="rId6"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23.png"/><Relationship Id="rId3" Type="http://schemas.openxmlformats.org/officeDocument/2006/relationships/image" Target="../media/image5.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3.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tags" Target="../tags/tag9.xml"/><Relationship Id="rId4" Type="http://schemas.openxmlformats.org/officeDocument/2006/relationships/image" Target="../media/image34.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17.jpeg"/><Relationship Id="rId12" Type="http://schemas.openxmlformats.org/officeDocument/2006/relationships/image" Target="../media/image16.jpeg"/><Relationship Id="rId11" Type="http://schemas.openxmlformats.org/officeDocument/2006/relationships/image" Target="../media/image15.jpeg"/><Relationship Id="rId10" Type="http://schemas.openxmlformats.org/officeDocument/2006/relationships/image" Target="../media/image14.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6.svg"/><Relationship Id="rId7" Type="http://schemas.openxmlformats.org/officeDocument/2006/relationships/image" Target="../media/image5.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8.png"/><Relationship Id="rId12" Type="http://schemas.openxmlformats.org/officeDocument/2006/relationships/tags" Target="../tags/tag2.xml"/><Relationship Id="rId11" Type="http://schemas.openxmlformats.org/officeDocument/2006/relationships/image" Target="../media/image22.png"/><Relationship Id="rId10" Type="http://schemas.openxmlformats.org/officeDocument/2006/relationships/image" Target="../media/image21.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8.png"/><Relationship Id="rId12" Type="http://schemas.openxmlformats.org/officeDocument/2006/relationships/tags" Target="../tags/tag3.xml"/><Relationship Id="rId11" Type="http://schemas.openxmlformats.org/officeDocument/2006/relationships/image" Target="../media/image27.png"/><Relationship Id="rId10" Type="http://schemas.openxmlformats.org/officeDocument/2006/relationships/image" Target="../media/image26.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11.png"/><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4.svg"/><Relationship Id="rId7" Type="http://schemas.openxmlformats.org/officeDocument/2006/relationships/image" Target="../media/image13.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2" Type="http://schemas.openxmlformats.org/officeDocument/2006/relationships/slideLayout" Target="../slideLayouts/slideLayout7.xml"/><Relationship Id="rId11" Type="http://schemas.openxmlformats.org/officeDocument/2006/relationships/image" Target="../media/image29.png"/><Relationship Id="rId10" Type="http://schemas.openxmlformats.org/officeDocument/2006/relationships/image" Target="../media/image1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svg"/><Relationship Id="rId7" Type="http://schemas.openxmlformats.org/officeDocument/2006/relationships/image" Target="../media/image23.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4" Type="http://schemas.openxmlformats.org/officeDocument/2006/relationships/slideLayout" Target="../slideLayouts/slideLayout7.xml"/><Relationship Id="rId13" Type="http://schemas.openxmlformats.org/officeDocument/2006/relationships/image" Target="../media/image8.png"/><Relationship Id="rId12" Type="http://schemas.openxmlformats.org/officeDocument/2006/relationships/tags" Target="../tags/tag4.xml"/><Relationship Id="rId11" Type="http://schemas.openxmlformats.org/officeDocument/2006/relationships/image" Target="../media/image30.png"/><Relationship Id="rId10" Type="http://schemas.openxmlformats.org/officeDocument/2006/relationships/image" Target="../media/image26.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2.svg"/><Relationship Id="rId7" Type="http://schemas.openxmlformats.org/officeDocument/2006/relationships/image" Target="../media/image11.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tags" Target="../tags/tag6.xml"/><Relationship Id="rId6" Type="http://schemas.openxmlformats.org/officeDocument/2006/relationships/image" Target="../media/image31.png"/><Relationship Id="rId5" Type="http://schemas.openxmlformats.org/officeDocument/2006/relationships/image" Target="../media/image25.png"/><Relationship Id="rId4" Type="http://schemas.openxmlformats.org/officeDocument/2006/relationships/image" Target="../media/image23.png"/><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grpSp>
        <p:nvGrpSpPr>
          <p:cNvPr id="13" name="Group 13"/>
          <p:cNvGrpSpPr/>
          <p:nvPr/>
        </p:nvGrpSpPr>
        <p:grpSpPr>
          <a:xfrm rot="0">
            <a:off x="4861453" y="7886943"/>
            <a:ext cx="4571150" cy="849594"/>
            <a:chOff x="0" y="0"/>
            <a:chExt cx="1203924" cy="223761"/>
          </a:xfrm>
        </p:grpSpPr>
        <p:sp>
          <p:nvSpPr>
            <p:cNvPr id="14" name="Freeform 14"/>
            <p:cNvSpPr/>
            <p:nvPr/>
          </p:nvSpPr>
          <p:spPr>
            <a:xfrm>
              <a:off x="0" y="0"/>
              <a:ext cx="1203924" cy="223761"/>
            </a:xfrm>
            <a:custGeom>
              <a:avLst/>
              <a:gdLst/>
              <a:ahLst/>
              <a:cxnLst/>
              <a:rect l="l" t="t" r="r" b="b"/>
              <a:pathLst>
                <a:path w="1203924" h="223761">
                  <a:moveTo>
                    <a:pt x="111881" y="0"/>
                  </a:moveTo>
                  <a:lnTo>
                    <a:pt x="1092044" y="0"/>
                  </a:lnTo>
                  <a:cubicBezTo>
                    <a:pt x="1121716" y="0"/>
                    <a:pt x="1150173" y="11787"/>
                    <a:pt x="1171155" y="32769"/>
                  </a:cubicBezTo>
                  <a:cubicBezTo>
                    <a:pt x="1192137" y="53751"/>
                    <a:pt x="1203924" y="82208"/>
                    <a:pt x="1203924" y="111881"/>
                  </a:cubicBezTo>
                  <a:lnTo>
                    <a:pt x="1203924" y="111881"/>
                  </a:lnTo>
                  <a:cubicBezTo>
                    <a:pt x="1203924" y="141553"/>
                    <a:pt x="1192137" y="170011"/>
                    <a:pt x="1171155" y="190992"/>
                  </a:cubicBezTo>
                  <a:cubicBezTo>
                    <a:pt x="1150173" y="211974"/>
                    <a:pt x="1121716" y="223761"/>
                    <a:pt x="10920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FFFFFF"/>
            </a:solidFill>
            <a:ln w="57150" cap="rnd">
              <a:solidFill>
                <a:srgbClr val="1B4C84"/>
              </a:solidFill>
              <a:prstDash val="solid"/>
              <a:round/>
            </a:ln>
          </p:spPr>
        </p:sp>
        <p:sp>
          <p:nvSpPr>
            <p:cNvPr id="15" name="TextBox 15"/>
            <p:cNvSpPr txBox="1"/>
            <p:nvPr/>
          </p:nvSpPr>
          <p:spPr>
            <a:xfrm>
              <a:off x="0" y="-133350"/>
              <a:ext cx="1203924" cy="357111"/>
            </a:xfrm>
            <a:prstGeom prst="rect">
              <a:avLst/>
            </a:prstGeom>
          </p:spPr>
          <p:txBody>
            <a:bodyPr lIns="50800" tIns="50800" rIns="50800" bIns="50800" rtlCol="0" anchor="ctr"/>
            <a:lstStyle/>
            <a:p>
              <a:pPr algn="ctr">
                <a:lnSpc>
                  <a:spcPts val="4150"/>
                </a:lnSpc>
              </a:pPr>
            </a:p>
          </p:txBody>
        </p:sp>
      </p:grpSp>
      <p:grpSp>
        <p:nvGrpSpPr>
          <p:cNvPr id="16" name="Group 16"/>
          <p:cNvGrpSpPr/>
          <p:nvPr/>
        </p:nvGrpSpPr>
        <p:grpSpPr>
          <a:xfrm rot="0">
            <a:off x="8686639" y="7886943"/>
            <a:ext cx="4571150" cy="849594"/>
            <a:chOff x="0" y="0"/>
            <a:chExt cx="1203924" cy="223761"/>
          </a:xfrm>
        </p:grpSpPr>
        <p:sp>
          <p:nvSpPr>
            <p:cNvPr id="17" name="Freeform 17"/>
            <p:cNvSpPr/>
            <p:nvPr/>
          </p:nvSpPr>
          <p:spPr>
            <a:xfrm>
              <a:off x="0" y="0"/>
              <a:ext cx="1203924" cy="223761"/>
            </a:xfrm>
            <a:custGeom>
              <a:avLst/>
              <a:gdLst/>
              <a:ahLst/>
              <a:cxnLst/>
              <a:rect l="l" t="t" r="r" b="b"/>
              <a:pathLst>
                <a:path w="1203924" h="223761">
                  <a:moveTo>
                    <a:pt x="111881" y="0"/>
                  </a:moveTo>
                  <a:lnTo>
                    <a:pt x="1092044" y="0"/>
                  </a:lnTo>
                  <a:cubicBezTo>
                    <a:pt x="1121716" y="0"/>
                    <a:pt x="1150173" y="11787"/>
                    <a:pt x="1171155" y="32769"/>
                  </a:cubicBezTo>
                  <a:cubicBezTo>
                    <a:pt x="1192137" y="53751"/>
                    <a:pt x="1203924" y="82208"/>
                    <a:pt x="1203924" y="111881"/>
                  </a:cubicBezTo>
                  <a:lnTo>
                    <a:pt x="1203924" y="111881"/>
                  </a:lnTo>
                  <a:cubicBezTo>
                    <a:pt x="1203924" y="141553"/>
                    <a:pt x="1192137" y="170011"/>
                    <a:pt x="1171155" y="190992"/>
                  </a:cubicBezTo>
                  <a:cubicBezTo>
                    <a:pt x="1150173" y="211974"/>
                    <a:pt x="1121716" y="223761"/>
                    <a:pt x="10920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cap="rnd">
              <a:noFill/>
              <a:prstDash val="solid"/>
              <a:round/>
            </a:ln>
          </p:spPr>
        </p:sp>
        <p:sp>
          <p:nvSpPr>
            <p:cNvPr id="18" name="TextBox 18"/>
            <p:cNvSpPr txBox="1"/>
            <p:nvPr/>
          </p:nvSpPr>
          <p:spPr>
            <a:xfrm>
              <a:off x="0" y="-133350"/>
              <a:ext cx="1203924" cy="357111"/>
            </a:xfrm>
            <a:prstGeom prst="rect">
              <a:avLst/>
            </a:prstGeom>
          </p:spPr>
          <p:txBody>
            <a:bodyPr lIns="50800" tIns="50800" rIns="50800" bIns="50800" rtlCol="0" anchor="ctr"/>
            <a:lstStyle/>
            <a:p>
              <a:pPr marL="0" lvl="0" indent="0" algn="ctr">
                <a:lnSpc>
                  <a:spcPts val="4150"/>
                </a:lnSpc>
                <a:spcBef>
                  <a:spcPct val="0"/>
                </a:spcBef>
              </a:pPr>
            </a:p>
          </p:txBody>
        </p:sp>
      </p:grpSp>
      <p:sp>
        <p:nvSpPr>
          <p:cNvPr id="19" name="Freeform 19"/>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8406593" y="2353741"/>
            <a:ext cx="2192992" cy="1074566"/>
          </a:xfrm>
          <a:custGeom>
            <a:avLst/>
            <a:gdLst/>
            <a:ahLst/>
            <a:cxnLst/>
            <a:rect l="l" t="t" r="r" b="b"/>
            <a:pathLst>
              <a:path w="2192992" h="1074566">
                <a:moveTo>
                  <a:pt x="0" y="0"/>
                </a:moveTo>
                <a:lnTo>
                  <a:pt x="2192991" y="0"/>
                </a:lnTo>
                <a:lnTo>
                  <a:pt x="2192991" y="1074566"/>
                </a:lnTo>
                <a:lnTo>
                  <a:pt x="0" y="1074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12351" y="5340200"/>
            <a:ext cx="5167992" cy="5167992"/>
          </a:xfrm>
          <a:custGeom>
            <a:avLst/>
            <a:gdLst/>
            <a:ahLst/>
            <a:cxnLst/>
            <a:rect l="l" t="t" r="r" b="b"/>
            <a:pathLst>
              <a:path w="5167992" h="5167992">
                <a:moveTo>
                  <a:pt x="0" y="0"/>
                </a:moveTo>
                <a:lnTo>
                  <a:pt x="5167991" y="0"/>
                </a:lnTo>
                <a:lnTo>
                  <a:pt x="5167991" y="5167991"/>
                </a:lnTo>
                <a:lnTo>
                  <a:pt x="0" y="5167991"/>
                </a:lnTo>
                <a:lnTo>
                  <a:pt x="0" y="0"/>
                </a:lnTo>
                <a:close/>
              </a:path>
            </a:pathLst>
          </a:custGeom>
          <a:blipFill>
            <a:blip r:embed="rId7"/>
            <a:stretch>
              <a:fillRect/>
            </a:stretch>
          </a:blipFill>
        </p:spPr>
      </p:sp>
      <p:sp>
        <p:nvSpPr>
          <p:cNvPr id="23" name="TextBox 23"/>
          <p:cNvSpPr txBox="1"/>
          <p:nvPr/>
        </p:nvSpPr>
        <p:spPr>
          <a:xfrm>
            <a:off x="5028904" y="7971697"/>
            <a:ext cx="3825186" cy="645795"/>
          </a:xfrm>
          <a:prstGeom prst="rect">
            <a:avLst/>
          </a:prstGeom>
        </p:spPr>
        <p:txBody>
          <a:bodyPr lIns="0" tIns="0" rIns="0" bIns="0" rtlCol="0" anchor="t">
            <a:spAutoFit/>
          </a:bodyPr>
          <a:lstStyle/>
          <a:p>
            <a:pPr algn="ctr">
              <a:lnSpc>
                <a:spcPts val="5040"/>
              </a:lnSpc>
              <a:spcBef>
                <a:spcPct val="0"/>
              </a:spcBef>
            </a:pPr>
            <a:r>
              <a:rPr lang="zh-CN" altLang="en-US" sz="3600">
                <a:solidFill>
                  <a:srgbClr val="1B4C84"/>
                </a:solidFill>
                <a:ea typeface="字由点字奇妙体" panose="00020600040101010101" charset="-122"/>
              </a:rPr>
              <a:t>第二组</a:t>
            </a:r>
            <a:endParaRPr lang="zh-CN" altLang="en-US" sz="3600">
              <a:solidFill>
                <a:srgbClr val="1B4C84"/>
              </a:solidFill>
              <a:ea typeface="字由点字奇妙体" panose="00020600040101010101" charset="-122"/>
            </a:endParaRPr>
          </a:p>
        </p:txBody>
      </p:sp>
      <p:sp>
        <p:nvSpPr>
          <p:cNvPr id="24" name="TextBox 24"/>
          <p:cNvSpPr txBox="1"/>
          <p:nvPr/>
        </p:nvSpPr>
        <p:spPr>
          <a:xfrm>
            <a:off x="8873130" y="7971697"/>
            <a:ext cx="4198168" cy="645795"/>
          </a:xfrm>
          <a:prstGeom prst="rect">
            <a:avLst/>
          </a:prstGeom>
        </p:spPr>
        <p:txBody>
          <a:bodyPr lIns="0" tIns="0" rIns="0" bIns="0" rtlCol="0" anchor="t">
            <a:spAutoFit/>
          </a:bodyPr>
          <a:lstStyle/>
          <a:p>
            <a:pPr algn="ctr">
              <a:lnSpc>
                <a:spcPts val="5040"/>
              </a:lnSpc>
              <a:spcBef>
                <a:spcPct val="0"/>
              </a:spcBef>
            </a:pPr>
            <a:r>
              <a:rPr lang="zh-CN" altLang="en-US" sz="3600">
                <a:solidFill>
                  <a:srgbClr val="1B4C84"/>
                </a:solidFill>
                <a:latin typeface="字由点字奇妙体" panose="00020600040101010101" charset="-122"/>
                <a:ea typeface="字由点字奇妙体" panose="00020600040101010101" charset="-122"/>
                <a:sym typeface="字由点字奇妙体" panose="00020600040101010101" charset="-122"/>
              </a:rPr>
              <a:t>肖冠华</a:t>
            </a:r>
            <a:endParaRPr lang="zh-CN" altLang="en-US" sz="3600">
              <a:solidFill>
                <a:srgbClr val="1B4C84"/>
              </a:solidFill>
              <a:latin typeface="字由点字奇妙体" panose="00020600040101010101" charset="-122"/>
              <a:ea typeface="字由点字奇妙体" panose="00020600040101010101" charset="-122"/>
              <a:sym typeface="字由点字奇妙体" panose="00020600040101010101" charset="-122"/>
            </a:endParaRPr>
          </a:p>
        </p:txBody>
      </p:sp>
      <p:sp>
        <p:nvSpPr>
          <p:cNvPr id="25" name="TextBox 25"/>
          <p:cNvSpPr txBox="1"/>
          <p:nvPr/>
        </p:nvSpPr>
        <p:spPr>
          <a:xfrm>
            <a:off x="2318841" y="3190182"/>
            <a:ext cx="13650318" cy="4308475"/>
          </a:xfrm>
          <a:prstGeom prst="rect">
            <a:avLst/>
          </a:prstGeom>
        </p:spPr>
        <p:txBody>
          <a:bodyPr lIns="0" tIns="0" rIns="0" bIns="0" rtlCol="0" anchor="t">
            <a:spAutoFit/>
          </a:bodyPr>
          <a:lstStyle/>
          <a:p>
            <a:pPr algn="ctr">
              <a:lnSpc>
                <a:spcPts val="16800"/>
              </a:lnSpc>
              <a:spcBef>
                <a:spcPct val="0"/>
              </a:spcBef>
            </a:pPr>
            <a:r>
              <a:rPr lang="zh-CN" altLang="en-US" sz="12000" spc="1380">
                <a:solidFill>
                  <a:srgbClr val="1B4C84"/>
                </a:solidFill>
                <a:ea typeface="字由点字奇妙体" panose="00020600040101010101" charset="-122"/>
              </a:rPr>
              <a:t>边缘计算与云平台的协同演进</a:t>
            </a:r>
            <a:endParaRPr lang="zh-CN" altLang="en-US" sz="12000" spc="1380">
              <a:solidFill>
                <a:srgbClr val="1B4C84"/>
              </a:solidFill>
              <a:ea typeface="字由点字奇妙体" panose="00020600040101010101" charset="-122"/>
            </a:endParaRPr>
          </a:p>
        </p:txBody>
      </p:sp>
      <p:sp>
        <p:nvSpPr>
          <p:cNvPr id="27" name="TextBox 27"/>
          <p:cNvSpPr txBox="1"/>
          <p:nvPr/>
        </p:nvSpPr>
        <p:spPr>
          <a:xfrm>
            <a:off x="6786306" y="2213961"/>
            <a:ext cx="4715388" cy="1181100"/>
          </a:xfrm>
          <a:prstGeom prst="rect">
            <a:avLst/>
          </a:prstGeom>
        </p:spPr>
        <p:txBody>
          <a:bodyPr lIns="0" tIns="0" rIns="0" bIns="0" rtlCol="0" anchor="t">
            <a:spAutoFit/>
          </a:bodyPr>
          <a:lstStyle/>
          <a:p>
            <a:pPr algn="ctr">
              <a:lnSpc>
                <a:spcPts val="9210"/>
              </a:lnSpc>
              <a:spcBef>
                <a:spcPct val="0"/>
              </a:spcBef>
            </a:pPr>
            <a:r>
              <a:rPr lang="zh-CN" altLang="en-US" sz="6575">
                <a:solidFill>
                  <a:srgbClr val="F85768"/>
                </a:solidFill>
                <a:ea typeface="字由点字奇妙体" panose="00020600040101010101" charset="-122"/>
              </a:rPr>
              <a:t>第二章</a:t>
            </a:r>
            <a:endParaRPr lang="zh-CN" altLang="en-US" sz="6575">
              <a:solidFill>
                <a:srgbClr val="F85768"/>
              </a:solidFill>
              <a:ea typeface="字由点字奇妙体" panose="00020600040101010101" charset="-122"/>
            </a:endParaRPr>
          </a:p>
        </p:txBody>
      </p:sp>
      <p:pic>
        <p:nvPicPr>
          <p:cNvPr id="28" name="图片 27" descr="新校徽"/>
          <p:cNvPicPr>
            <a:picLocks noChangeAspect="1"/>
          </p:cNvPicPr>
          <p:nvPr>
            <p:custDataLst>
              <p:tags r:id="rId8"/>
            </p:custDataLst>
          </p:nvPr>
        </p:nvPicPr>
        <p:blipFill>
          <a:blip r:embed="rId9"/>
          <a:stretch>
            <a:fillRect/>
          </a:stretch>
        </p:blipFill>
        <p:spPr>
          <a:xfrm>
            <a:off x="304800" y="342900"/>
            <a:ext cx="1543050" cy="1518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2"/>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2"/>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关键</a:t>
            </a:r>
            <a:r>
              <a:rPr lang="zh-CN" altLang="en-US" sz="4975">
                <a:solidFill>
                  <a:srgbClr val="F85768"/>
                </a:solidFill>
                <a:ea typeface="字由点字奇妙体" panose="00020600040101010101" charset="-122"/>
              </a:rPr>
              <a:t>技术</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3"/>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3"/>
            <a:stretch>
              <a:fillRect/>
            </a:stretch>
          </a:blipFill>
        </p:spPr>
      </p:sp>
      <p:grpSp>
        <p:nvGrpSpPr>
          <p:cNvPr id="18" name="Group 18"/>
          <p:cNvGrpSpPr/>
          <p:nvPr/>
        </p:nvGrpSpPr>
        <p:grpSpPr>
          <a:xfrm rot="0">
            <a:off x="1983105" y="3867785"/>
            <a:ext cx="4577080" cy="5705475"/>
            <a:chOff x="0" y="0"/>
            <a:chExt cx="950716" cy="1250598"/>
          </a:xfrm>
        </p:grpSpPr>
        <p:sp>
          <p:nvSpPr>
            <p:cNvPr id="19" name="Freeform 19"/>
            <p:cNvSpPr/>
            <p:nvPr/>
          </p:nvSpPr>
          <p:spPr>
            <a:xfrm>
              <a:off x="0" y="0"/>
              <a:ext cx="950716" cy="1250598"/>
            </a:xfrm>
            <a:custGeom>
              <a:avLst/>
              <a:gdLst/>
              <a:ahLst/>
              <a:cxnLst/>
              <a:rect l="l" t="t" r="r" b="b"/>
              <a:pathLst>
                <a:path w="950716" h="1250598">
                  <a:moveTo>
                    <a:pt x="49051" y="0"/>
                  </a:moveTo>
                  <a:lnTo>
                    <a:pt x="901665" y="0"/>
                  </a:lnTo>
                  <a:cubicBezTo>
                    <a:pt x="914674" y="0"/>
                    <a:pt x="927150" y="5168"/>
                    <a:pt x="936349" y="14367"/>
                  </a:cubicBezTo>
                  <a:cubicBezTo>
                    <a:pt x="945548" y="23566"/>
                    <a:pt x="950716" y="36042"/>
                    <a:pt x="950716" y="49051"/>
                  </a:cubicBezTo>
                  <a:lnTo>
                    <a:pt x="950716" y="1201547"/>
                  </a:lnTo>
                  <a:cubicBezTo>
                    <a:pt x="950716" y="1228637"/>
                    <a:pt x="928755" y="1250598"/>
                    <a:pt x="901665" y="1250598"/>
                  </a:cubicBezTo>
                  <a:lnTo>
                    <a:pt x="49051" y="1250598"/>
                  </a:lnTo>
                  <a:cubicBezTo>
                    <a:pt x="36042" y="1250598"/>
                    <a:pt x="23566" y="1245430"/>
                    <a:pt x="14367" y="1236231"/>
                  </a:cubicBezTo>
                  <a:cubicBezTo>
                    <a:pt x="5168" y="1227032"/>
                    <a:pt x="0" y="1214556"/>
                    <a:pt x="0" y="1201547"/>
                  </a:cubicBezTo>
                  <a:lnTo>
                    <a:pt x="0" y="49051"/>
                  </a:lnTo>
                  <a:cubicBezTo>
                    <a:pt x="0" y="36042"/>
                    <a:pt x="5168" y="23566"/>
                    <a:pt x="14367" y="14367"/>
                  </a:cubicBezTo>
                  <a:cubicBezTo>
                    <a:pt x="23566" y="5168"/>
                    <a:pt x="36042" y="0"/>
                    <a:pt x="49051" y="0"/>
                  </a:cubicBezTo>
                  <a:close/>
                </a:path>
              </a:pathLst>
            </a:custGeom>
            <a:solidFill>
              <a:srgbClr val="A7D3EC"/>
            </a:solidFill>
            <a:ln w="19050" cap="rnd">
              <a:solidFill>
                <a:srgbClr val="1B4C84"/>
              </a:solidFill>
              <a:prstDash val="solid"/>
              <a:round/>
            </a:ln>
          </p:spPr>
        </p:sp>
        <p:sp>
          <p:nvSpPr>
            <p:cNvPr id="20" name="TextBox 20"/>
            <p:cNvSpPr txBox="1"/>
            <p:nvPr/>
          </p:nvSpPr>
          <p:spPr>
            <a:xfrm>
              <a:off x="0" y="-133350"/>
              <a:ext cx="950716" cy="1383948"/>
            </a:xfrm>
            <a:prstGeom prst="rect">
              <a:avLst/>
            </a:prstGeom>
          </p:spPr>
          <p:txBody>
            <a:bodyPr lIns="60689" tIns="60689" rIns="60689" bIns="60689" rtlCol="0" anchor="ctr"/>
            <a:lstStyle/>
            <a:p>
              <a:pPr marL="0" lvl="0" indent="0" algn="ctr">
                <a:lnSpc>
                  <a:spcPts val="4150"/>
                </a:lnSpc>
                <a:spcBef>
                  <a:spcPct val="0"/>
                </a:spcBef>
              </a:pPr>
            </a:p>
          </p:txBody>
        </p:sp>
      </p:grpSp>
      <p:grpSp>
        <p:nvGrpSpPr>
          <p:cNvPr id="21" name="Group 21"/>
          <p:cNvGrpSpPr/>
          <p:nvPr/>
        </p:nvGrpSpPr>
        <p:grpSpPr>
          <a:xfrm rot="0">
            <a:off x="2674199" y="5102032"/>
            <a:ext cx="3194893" cy="619125"/>
            <a:chOff x="0" y="-4491"/>
            <a:chExt cx="4259857" cy="825500"/>
          </a:xfrm>
        </p:grpSpPr>
        <p:grpSp>
          <p:nvGrpSpPr>
            <p:cNvPr id="22" name="Group 22"/>
            <p:cNvGrpSpPr/>
            <p:nvPr/>
          </p:nvGrpSpPr>
          <p:grpSpPr>
            <a:xfrm rot="0">
              <a:off x="0" y="0"/>
              <a:ext cx="4259857" cy="816333"/>
              <a:chOff x="0" y="0"/>
              <a:chExt cx="792782" cy="151924"/>
            </a:xfrm>
          </p:grpSpPr>
          <p:sp>
            <p:nvSpPr>
              <p:cNvPr id="23" name="Freeform 23"/>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24" name="TextBox 24"/>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endParaRPr sz="1200"/>
              </a:p>
            </p:txBody>
          </p:sp>
        </p:grpSp>
        <p:sp>
          <p:nvSpPr>
            <p:cNvPr id="25" name="TextBox 25"/>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2800" spc="119">
                  <a:solidFill>
                    <a:srgbClr val="1B4C84"/>
                  </a:solidFill>
                  <a:ea typeface="字由点字奇妙体" panose="00020600040101010101" charset="-122"/>
                </a:rPr>
                <a:t>分层智能架构</a:t>
              </a:r>
              <a:endParaRPr lang="zh-CN" altLang="en-US" sz="2800" spc="119">
                <a:solidFill>
                  <a:srgbClr val="1B4C84"/>
                </a:solidFill>
                <a:ea typeface="字由点字奇妙体" panose="00020600040101010101" charset="-122"/>
              </a:endParaRPr>
            </a:p>
          </p:txBody>
        </p:sp>
        <p:sp>
          <p:nvSpPr>
            <p:cNvPr id="26" name="Freeform 26"/>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sp>
          <p:nvSpPr>
            <p:cNvPr id="27" name="Freeform 27"/>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grpSp>
      <p:sp>
        <p:nvSpPr>
          <p:cNvPr id="28" name="TextBox 28"/>
          <p:cNvSpPr txBox="1"/>
          <p:nvPr/>
        </p:nvSpPr>
        <p:spPr>
          <a:xfrm>
            <a:off x="2495797" y="5933169"/>
            <a:ext cx="3551696" cy="289052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云侧承担模型训练、全局资源调度（如</a:t>
            </a:r>
            <a:r>
              <a:rPr lang="en-US" altLang="zh-CN" sz="2300" u="none" strike="noStrike">
                <a:solidFill>
                  <a:srgbClr val="1B4C84"/>
                </a:solidFill>
                <a:ea typeface="字由点字典黑 45J" panose="00020600040101010101" charset="-122"/>
              </a:rPr>
              <a:t>AWS Greengrass</a:t>
            </a:r>
            <a:r>
              <a:rPr lang="zh-CN" altLang="en-US" sz="2300" u="none" strike="noStrike">
                <a:solidFill>
                  <a:srgbClr val="1B4C84"/>
                </a:solidFill>
                <a:ea typeface="字由点字典黑 45J" panose="00020600040101010101" charset="-122"/>
              </a:rPr>
              <a:t>云端管理平台）；边侧部署轻量化推理引擎（</a:t>
            </a:r>
            <a:r>
              <a:rPr lang="en-US" altLang="zh-CN" sz="2300" u="none" strike="noStrike">
                <a:solidFill>
                  <a:srgbClr val="1B4C84"/>
                </a:solidFill>
                <a:ea typeface="字由点字典黑 45J" panose="00020600040101010101" charset="-122"/>
              </a:rPr>
              <a:t>TensorFlow Lite</a:t>
            </a:r>
            <a:r>
              <a:rPr lang="zh-CN" altLang="en-US" sz="2300" u="none" strike="noStrike">
                <a:solidFill>
                  <a:srgbClr val="1B4C84"/>
                </a:solidFill>
                <a:ea typeface="字由点字典黑 45J" panose="00020600040101010101" charset="-122"/>
              </a:rPr>
              <a:t>），支持增量学习；端侧执行规则引擎与微服务。</a:t>
            </a:r>
            <a:endParaRPr lang="zh-CN" altLang="en-US" sz="2300" u="none" strike="noStrike">
              <a:solidFill>
                <a:srgbClr val="1B4C84"/>
              </a:solidFill>
              <a:ea typeface="字由点字典黑 45J" panose="00020600040101010101" charset="-122"/>
            </a:endParaRPr>
          </a:p>
        </p:txBody>
      </p:sp>
      <p:sp>
        <p:nvSpPr>
          <p:cNvPr id="29" name="Freeform 29"/>
          <p:cNvSpPr/>
          <p:nvPr/>
        </p:nvSpPr>
        <p:spPr>
          <a:xfrm>
            <a:off x="2972646" y="2624738"/>
            <a:ext cx="2597998" cy="1889564"/>
          </a:xfrm>
          <a:custGeom>
            <a:avLst/>
            <a:gdLst/>
            <a:ahLst/>
            <a:cxnLst/>
            <a:rect l="l" t="t" r="r" b="b"/>
            <a:pathLst>
              <a:path w="2597998" h="1889564">
                <a:moveTo>
                  <a:pt x="0" y="0"/>
                </a:moveTo>
                <a:lnTo>
                  <a:pt x="2597998" y="0"/>
                </a:lnTo>
                <a:lnTo>
                  <a:pt x="2597998" y="1889563"/>
                </a:lnTo>
                <a:lnTo>
                  <a:pt x="0" y="1889563"/>
                </a:lnTo>
                <a:lnTo>
                  <a:pt x="0" y="0"/>
                </a:lnTo>
                <a:close/>
              </a:path>
            </a:pathLst>
          </a:custGeom>
          <a:blipFill>
            <a:blip r:embed="rId5"/>
            <a:stretch>
              <a:fillRect/>
            </a:stretch>
          </a:blipFill>
        </p:spPr>
      </p:sp>
      <p:grpSp>
        <p:nvGrpSpPr>
          <p:cNvPr id="30" name="Group 30"/>
          <p:cNvGrpSpPr/>
          <p:nvPr/>
        </p:nvGrpSpPr>
        <p:grpSpPr>
          <a:xfrm rot="0">
            <a:off x="3212169" y="2510048"/>
            <a:ext cx="2118951" cy="2118943"/>
            <a:chOff x="0" y="0"/>
            <a:chExt cx="6350000" cy="6349975"/>
          </a:xfrm>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id="32" name="Group 32"/>
          <p:cNvGrpSpPr/>
          <p:nvPr/>
        </p:nvGrpSpPr>
        <p:grpSpPr>
          <a:xfrm rot="0">
            <a:off x="6875145" y="3795395"/>
            <a:ext cx="4577080" cy="5774690"/>
            <a:chOff x="0" y="0"/>
            <a:chExt cx="950716" cy="1265611"/>
          </a:xfrm>
        </p:grpSpPr>
        <p:sp>
          <p:nvSpPr>
            <p:cNvPr id="33" name="Freeform 33"/>
            <p:cNvSpPr/>
            <p:nvPr/>
          </p:nvSpPr>
          <p:spPr>
            <a:xfrm>
              <a:off x="0" y="0"/>
              <a:ext cx="950716" cy="1265611"/>
            </a:xfrm>
            <a:custGeom>
              <a:avLst/>
              <a:gdLst/>
              <a:ahLst/>
              <a:cxnLst/>
              <a:rect l="l" t="t" r="r" b="b"/>
              <a:pathLst>
                <a:path w="950716" h="1265611">
                  <a:moveTo>
                    <a:pt x="49051" y="0"/>
                  </a:moveTo>
                  <a:lnTo>
                    <a:pt x="901665" y="0"/>
                  </a:lnTo>
                  <a:cubicBezTo>
                    <a:pt x="914674" y="0"/>
                    <a:pt x="927150" y="5168"/>
                    <a:pt x="936349" y="14367"/>
                  </a:cubicBezTo>
                  <a:cubicBezTo>
                    <a:pt x="945548" y="23566"/>
                    <a:pt x="950716" y="36042"/>
                    <a:pt x="950716" y="49051"/>
                  </a:cubicBezTo>
                  <a:lnTo>
                    <a:pt x="950716" y="1216559"/>
                  </a:lnTo>
                  <a:cubicBezTo>
                    <a:pt x="950716" y="1229569"/>
                    <a:pt x="945548" y="1242045"/>
                    <a:pt x="936349" y="1251244"/>
                  </a:cubicBezTo>
                  <a:cubicBezTo>
                    <a:pt x="927150" y="1260443"/>
                    <a:pt x="914674" y="1265611"/>
                    <a:pt x="901665" y="1265611"/>
                  </a:cubicBezTo>
                  <a:lnTo>
                    <a:pt x="49051" y="1265611"/>
                  </a:lnTo>
                  <a:cubicBezTo>
                    <a:pt x="21961" y="1265611"/>
                    <a:pt x="0" y="1243650"/>
                    <a:pt x="0" y="1216559"/>
                  </a:cubicBezTo>
                  <a:lnTo>
                    <a:pt x="0" y="49051"/>
                  </a:lnTo>
                  <a:cubicBezTo>
                    <a:pt x="0" y="36042"/>
                    <a:pt x="5168" y="23566"/>
                    <a:pt x="14367" y="14367"/>
                  </a:cubicBezTo>
                  <a:cubicBezTo>
                    <a:pt x="23566" y="5168"/>
                    <a:pt x="36042" y="0"/>
                    <a:pt x="49051" y="0"/>
                  </a:cubicBezTo>
                  <a:close/>
                </a:path>
              </a:pathLst>
            </a:custGeom>
            <a:solidFill>
              <a:srgbClr val="A7D3EC"/>
            </a:solidFill>
            <a:ln w="19050" cap="rnd">
              <a:solidFill>
                <a:srgbClr val="1B4C84"/>
              </a:solidFill>
              <a:prstDash val="solid"/>
              <a:round/>
            </a:ln>
          </p:spPr>
        </p:sp>
        <p:sp>
          <p:nvSpPr>
            <p:cNvPr id="34" name="TextBox 34"/>
            <p:cNvSpPr txBox="1"/>
            <p:nvPr/>
          </p:nvSpPr>
          <p:spPr>
            <a:xfrm>
              <a:off x="0" y="-133350"/>
              <a:ext cx="950716" cy="1398961"/>
            </a:xfrm>
            <a:prstGeom prst="rect">
              <a:avLst/>
            </a:prstGeom>
          </p:spPr>
          <p:txBody>
            <a:bodyPr lIns="60689" tIns="60689" rIns="60689" bIns="60689" rtlCol="0" anchor="ctr"/>
            <a:lstStyle/>
            <a:p>
              <a:pPr marL="0" lvl="0" indent="0" algn="ctr">
                <a:lnSpc>
                  <a:spcPts val="4150"/>
                </a:lnSpc>
                <a:spcBef>
                  <a:spcPct val="0"/>
                </a:spcBef>
              </a:pPr>
            </a:p>
          </p:txBody>
        </p:sp>
      </p:grpSp>
      <p:grpSp>
        <p:nvGrpSpPr>
          <p:cNvPr id="35" name="Group 35"/>
          <p:cNvGrpSpPr/>
          <p:nvPr/>
        </p:nvGrpSpPr>
        <p:grpSpPr>
          <a:xfrm rot="0">
            <a:off x="7565862" y="5102032"/>
            <a:ext cx="3194893" cy="619125"/>
            <a:chOff x="0" y="-4491"/>
            <a:chExt cx="4259857" cy="825500"/>
          </a:xfrm>
        </p:grpSpPr>
        <p:grpSp>
          <p:nvGrpSpPr>
            <p:cNvPr id="36" name="Group 36"/>
            <p:cNvGrpSpPr/>
            <p:nvPr/>
          </p:nvGrpSpPr>
          <p:grpSpPr>
            <a:xfrm rot="0">
              <a:off x="0" y="0"/>
              <a:ext cx="4259857" cy="816333"/>
              <a:chOff x="0" y="0"/>
              <a:chExt cx="792782" cy="151924"/>
            </a:xfrm>
          </p:grpSpPr>
          <p:sp>
            <p:nvSpPr>
              <p:cNvPr id="37" name="Freeform 37"/>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38" name="TextBox 38"/>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endParaRPr sz="1200"/>
              </a:p>
            </p:txBody>
          </p:sp>
        </p:grpSp>
        <p:sp>
          <p:nvSpPr>
            <p:cNvPr id="39" name="TextBox 39"/>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2800" spc="119">
                  <a:solidFill>
                    <a:srgbClr val="1B4C84"/>
                  </a:solidFill>
                  <a:ea typeface="字由点字奇妙体" panose="00020600040101010101" charset="-122"/>
                </a:rPr>
                <a:t>动态任务编排</a:t>
              </a:r>
              <a:endParaRPr lang="zh-CN" altLang="en-US" sz="2800" spc="119">
                <a:solidFill>
                  <a:srgbClr val="1B4C84"/>
                </a:solidFill>
                <a:ea typeface="字由点字奇妙体" panose="00020600040101010101" charset="-122"/>
              </a:endParaRPr>
            </a:p>
          </p:txBody>
        </p:sp>
        <p:sp>
          <p:nvSpPr>
            <p:cNvPr id="40" name="Freeform 40"/>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sp>
          <p:nvSpPr>
            <p:cNvPr id="41" name="Freeform 41"/>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grpSp>
      <p:sp>
        <p:nvSpPr>
          <p:cNvPr id="42" name="TextBox 42"/>
          <p:cNvSpPr txBox="1"/>
          <p:nvPr/>
        </p:nvSpPr>
        <p:spPr>
          <a:xfrm>
            <a:off x="7387627" y="5860891"/>
            <a:ext cx="3551696" cy="330327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通过引入动态任务编排技术，叶片振动数据首先在边缘节点完成异常检测，这一过程大幅降低了无效数据传输和数据处理的延迟。只有当检测到关键事件时，才会触发云端的深度故障预测模型，进行更为复杂和精准的分析。</a:t>
            </a:r>
            <a:endParaRPr lang="zh-CN" altLang="en-US" sz="2300" u="none" strike="noStrike">
              <a:solidFill>
                <a:srgbClr val="1B4C84"/>
              </a:solidFill>
              <a:ea typeface="字由点字典黑 45J" panose="00020600040101010101" charset="-122"/>
            </a:endParaRPr>
          </a:p>
        </p:txBody>
      </p:sp>
      <p:sp>
        <p:nvSpPr>
          <p:cNvPr id="43" name="Freeform 43"/>
          <p:cNvSpPr/>
          <p:nvPr/>
        </p:nvSpPr>
        <p:spPr>
          <a:xfrm>
            <a:off x="7864477" y="2552460"/>
            <a:ext cx="2597998" cy="1889564"/>
          </a:xfrm>
          <a:custGeom>
            <a:avLst/>
            <a:gdLst/>
            <a:ahLst/>
            <a:cxnLst/>
            <a:rect l="l" t="t" r="r" b="b"/>
            <a:pathLst>
              <a:path w="2597998" h="1889564">
                <a:moveTo>
                  <a:pt x="0" y="0"/>
                </a:moveTo>
                <a:lnTo>
                  <a:pt x="2597997" y="0"/>
                </a:lnTo>
                <a:lnTo>
                  <a:pt x="2597997" y="1889564"/>
                </a:lnTo>
                <a:lnTo>
                  <a:pt x="0" y="1889564"/>
                </a:lnTo>
                <a:lnTo>
                  <a:pt x="0" y="0"/>
                </a:lnTo>
                <a:close/>
              </a:path>
            </a:pathLst>
          </a:custGeom>
          <a:blipFill>
            <a:blip r:embed="rId5"/>
            <a:stretch>
              <a:fillRect/>
            </a:stretch>
          </a:blipFill>
        </p:spPr>
      </p:sp>
      <p:grpSp>
        <p:nvGrpSpPr>
          <p:cNvPr id="44" name="Group 44"/>
          <p:cNvGrpSpPr/>
          <p:nvPr/>
        </p:nvGrpSpPr>
        <p:grpSpPr>
          <a:xfrm rot="0">
            <a:off x="8104000" y="2437770"/>
            <a:ext cx="2118951" cy="2118943"/>
            <a:chOff x="0" y="0"/>
            <a:chExt cx="6350000" cy="6349975"/>
          </a:xfrm>
        </p:grpSpPr>
        <p:sp>
          <p:nvSpPr>
            <p:cNvPr id="45" name="Freeform 4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id="46" name="Group 46"/>
          <p:cNvGrpSpPr/>
          <p:nvPr/>
        </p:nvGrpSpPr>
        <p:grpSpPr>
          <a:xfrm rot="0">
            <a:off x="11766550" y="3867785"/>
            <a:ext cx="4577080" cy="5705475"/>
            <a:chOff x="0" y="0"/>
            <a:chExt cx="950716" cy="1250598"/>
          </a:xfrm>
        </p:grpSpPr>
        <p:sp>
          <p:nvSpPr>
            <p:cNvPr id="47" name="Freeform 47"/>
            <p:cNvSpPr/>
            <p:nvPr/>
          </p:nvSpPr>
          <p:spPr>
            <a:xfrm>
              <a:off x="0" y="0"/>
              <a:ext cx="950716" cy="1250598"/>
            </a:xfrm>
            <a:custGeom>
              <a:avLst/>
              <a:gdLst/>
              <a:ahLst/>
              <a:cxnLst/>
              <a:rect l="l" t="t" r="r" b="b"/>
              <a:pathLst>
                <a:path w="950716" h="1250598">
                  <a:moveTo>
                    <a:pt x="49051" y="0"/>
                  </a:moveTo>
                  <a:lnTo>
                    <a:pt x="901665" y="0"/>
                  </a:lnTo>
                  <a:cubicBezTo>
                    <a:pt x="914674" y="0"/>
                    <a:pt x="927150" y="5168"/>
                    <a:pt x="936349" y="14367"/>
                  </a:cubicBezTo>
                  <a:cubicBezTo>
                    <a:pt x="945548" y="23566"/>
                    <a:pt x="950716" y="36042"/>
                    <a:pt x="950716" y="49051"/>
                  </a:cubicBezTo>
                  <a:lnTo>
                    <a:pt x="950716" y="1201547"/>
                  </a:lnTo>
                  <a:cubicBezTo>
                    <a:pt x="950716" y="1228637"/>
                    <a:pt x="928755" y="1250598"/>
                    <a:pt x="901665" y="1250598"/>
                  </a:cubicBezTo>
                  <a:lnTo>
                    <a:pt x="49051" y="1250598"/>
                  </a:lnTo>
                  <a:cubicBezTo>
                    <a:pt x="36042" y="1250598"/>
                    <a:pt x="23566" y="1245430"/>
                    <a:pt x="14367" y="1236231"/>
                  </a:cubicBezTo>
                  <a:cubicBezTo>
                    <a:pt x="5168" y="1227032"/>
                    <a:pt x="0" y="1214556"/>
                    <a:pt x="0" y="1201547"/>
                  </a:cubicBezTo>
                  <a:lnTo>
                    <a:pt x="0" y="49051"/>
                  </a:lnTo>
                  <a:cubicBezTo>
                    <a:pt x="0" y="36042"/>
                    <a:pt x="5168" y="23566"/>
                    <a:pt x="14367" y="14367"/>
                  </a:cubicBezTo>
                  <a:cubicBezTo>
                    <a:pt x="23566" y="5168"/>
                    <a:pt x="36042" y="0"/>
                    <a:pt x="49051" y="0"/>
                  </a:cubicBezTo>
                  <a:close/>
                </a:path>
              </a:pathLst>
            </a:custGeom>
            <a:solidFill>
              <a:srgbClr val="A7D3EC"/>
            </a:solidFill>
            <a:ln w="19050" cap="rnd">
              <a:solidFill>
                <a:srgbClr val="1B4C84"/>
              </a:solidFill>
              <a:prstDash val="solid"/>
              <a:round/>
            </a:ln>
          </p:spPr>
        </p:sp>
        <p:sp>
          <p:nvSpPr>
            <p:cNvPr id="48" name="TextBox 48"/>
            <p:cNvSpPr txBox="1"/>
            <p:nvPr/>
          </p:nvSpPr>
          <p:spPr>
            <a:xfrm>
              <a:off x="0" y="-133350"/>
              <a:ext cx="950716" cy="1383948"/>
            </a:xfrm>
            <a:prstGeom prst="rect">
              <a:avLst/>
            </a:prstGeom>
          </p:spPr>
          <p:txBody>
            <a:bodyPr lIns="60689" tIns="60689" rIns="60689" bIns="60689" rtlCol="0" anchor="ctr"/>
            <a:lstStyle/>
            <a:p>
              <a:pPr marL="0" lvl="0" indent="0" algn="ctr">
                <a:lnSpc>
                  <a:spcPts val="4150"/>
                </a:lnSpc>
                <a:spcBef>
                  <a:spcPct val="0"/>
                </a:spcBef>
              </a:pPr>
            </a:p>
          </p:txBody>
        </p:sp>
      </p:grpSp>
      <p:grpSp>
        <p:nvGrpSpPr>
          <p:cNvPr id="49" name="Group 49"/>
          <p:cNvGrpSpPr/>
          <p:nvPr/>
        </p:nvGrpSpPr>
        <p:grpSpPr>
          <a:xfrm rot="0">
            <a:off x="12457526" y="5106134"/>
            <a:ext cx="3194893" cy="619125"/>
            <a:chOff x="0" y="-4491"/>
            <a:chExt cx="4259857" cy="825500"/>
          </a:xfrm>
        </p:grpSpPr>
        <p:grpSp>
          <p:nvGrpSpPr>
            <p:cNvPr id="50" name="Group 50"/>
            <p:cNvGrpSpPr/>
            <p:nvPr/>
          </p:nvGrpSpPr>
          <p:grpSpPr>
            <a:xfrm rot="0">
              <a:off x="0" y="0"/>
              <a:ext cx="4259857" cy="816333"/>
              <a:chOff x="0" y="0"/>
              <a:chExt cx="792782" cy="151924"/>
            </a:xfrm>
          </p:grpSpPr>
          <p:sp>
            <p:nvSpPr>
              <p:cNvPr id="51" name="Freeform 51"/>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52" name="TextBox 52"/>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endParaRPr sz="1200"/>
              </a:p>
            </p:txBody>
          </p:sp>
        </p:grpSp>
        <p:sp>
          <p:nvSpPr>
            <p:cNvPr id="53" name="TextBox 53"/>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2800" spc="119">
                  <a:solidFill>
                    <a:srgbClr val="1B4C84"/>
                  </a:solidFill>
                  <a:ea typeface="字由点字奇妙体" panose="00020600040101010101" charset="-122"/>
                </a:rPr>
                <a:t>安全协同机制</a:t>
              </a:r>
              <a:endParaRPr lang="zh-CN" altLang="en-US" sz="2800" spc="119">
                <a:solidFill>
                  <a:srgbClr val="1B4C84"/>
                </a:solidFill>
                <a:ea typeface="字由点字奇妙体" panose="00020600040101010101" charset="-122"/>
              </a:endParaRPr>
            </a:p>
          </p:txBody>
        </p:sp>
        <p:sp>
          <p:nvSpPr>
            <p:cNvPr id="54" name="Freeform 54"/>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sp>
          <p:nvSpPr>
            <p:cNvPr id="55" name="Freeform 55"/>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4"/>
              <a:stretch>
                <a:fillRect l="-381284" r="-177496"/>
              </a:stretch>
            </a:blipFill>
          </p:spPr>
        </p:sp>
      </p:grpSp>
      <p:sp>
        <p:nvSpPr>
          <p:cNvPr id="56" name="TextBox 56"/>
          <p:cNvSpPr txBox="1"/>
          <p:nvPr/>
        </p:nvSpPr>
        <p:spPr>
          <a:xfrm>
            <a:off x="12279124" y="5933169"/>
            <a:ext cx="3551696" cy="330327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通过区块链技术，每一笔数据的传输和变化都被不可篡改地记录在链上，确保了数据的完整性和可追溯性。同时，边缘节点的引入使得数据处理更加贴近数据源，进一步提高了数据处理的效率和安全性。</a:t>
            </a:r>
            <a:endParaRPr lang="zh-CN" altLang="en-US" sz="2300" u="none" strike="noStrike">
              <a:solidFill>
                <a:srgbClr val="1B4C84"/>
              </a:solidFill>
              <a:ea typeface="字由点字典黑 45J" panose="00020600040101010101" charset="-122"/>
            </a:endParaRPr>
          </a:p>
        </p:txBody>
      </p:sp>
      <p:sp>
        <p:nvSpPr>
          <p:cNvPr id="57" name="Freeform 57"/>
          <p:cNvSpPr/>
          <p:nvPr/>
        </p:nvSpPr>
        <p:spPr>
          <a:xfrm>
            <a:off x="12755974" y="2624738"/>
            <a:ext cx="2597998" cy="1889564"/>
          </a:xfrm>
          <a:custGeom>
            <a:avLst/>
            <a:gdLst/>
            <a:ahLst/>
            <a:cxnLst/>
            <a:rect l="l" t="t" r="r" b="b"/>
            <a:pathLst>
              <a:path w="2597998" h="1889564">
                <a:moveTo>
                  <a:pt x="0" y="0"/>
                </a:moveTo>
                <a:lnTo>
                  <a:pt x="2597997" y="0"/>
                </a:lnTo>
                <a:lnTo>
                  <a:pt x="2597997" y="1889563"/>
                </a:lnTo>
                <a:lnTo>
                  <a:pt x="0" y="1889563"/>
                </a:lnTo>
                <a:lnTo>
                  <a:pt x="0" y="0"/>
                </a:lnTo>
                <a:close/>
              </a:path>
            </a:pathLst>
          </a:custGeom>
          <a:blipFill>
            <a:blip r:embed="rId5"/>
            <a:stretch>
              <a:fillRect/>
            </a:stretch>
          </a:blipFill>
        </p:spPr>
      </p:sp>
      <p:grpSp>
        <p:nvGrpSpPr>
          <p:cNvPr id="58" name="Group 58"/>
          <p:cNvGrpSpPr/>
          <p:nvPr/>
        </p:nvGrpSpPr>
        <p:grpSpPr>
          <a:xfrm rot="0">
            <a:off x="12995497" y="2510048"/>
            <a:ext cx="2118951" cy="2118943"/>
            <a:chOff x="0" y="0"/>
            <a:chExt cx="6350000" cy="6349975"/>
          </a:xfrm>
        </p:grpSpPr>
        <p:sp>
          <p:nvSpPr>
            <p:cNvPr id="59" name="Freeform 5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2"/>
            <a:stretch>
              <a:fillRect/>
            </a:stretch>
          </a:blipFill>
        </p:spPr>
      </p:sp>
      <p:sp>
        <p:nvSpPr>
          <p:cNvPr id="17" name="Freeform 17"/>
          <p:cNvSpPr/>
          <p:nvPr/>
        </p:nvSpPr>
        <p:spPr>
          <a:xfrm>
            <a:off x="6662677" y="2356986"/>
            <a:ext cx="4962646" cy="2431696"/>
          </a:xfrm>
          <a:custGeom>
            <a:avLst/>
            <a:gdLst/>
            <a:ahLst/>
            <a:cxnLst/>
            <a:rect l="l" t="t" r="r" b="b"/>
            <a:pathLst>
              <a:path w="4962646" h="2431696">
                <a:moveTo>
                  <a:pt x="0" y="0"/>
                </a:moveTo>
                <a:lnTo>
                  <a:pt x="4962646" y="0"/>
                </a:lnTo>
                <a:lnTo>
                  <a:pt x="4962646" y="2431696"/>
                </a:lnTo>
                <a:lnTo>
                  <a:pt x="0" y="2431696"/>
                </a:lnTo>
                <a:lnTo>
                  <a:pt x="0" y="0"/>
                </a:lnTo>
                <a:close/>
              </a:path>
            </a:pathLst>
          </a:custGeom>
          <a:blipFill>
            <a:blip r:embed="rId3"/>
            <a:stretch>
              <a:fillRect/>
            </a:stretch>
          </a:blipFill>
        </p:spPr>
      </p:sp>
      <p:sp>
        <p:nvSpPr>
          <p:cNvPr id="18" name="Freeform 18"/>
          <p:cNvSpPr/>
          <p:nvPr/>
        </p:nvSpPr>
        <p:spPr>
          <a:xfrm>
            <a:off x="13683573" y="3572834"/>
            <a:ext cx="777256" cy="769484"/>
          </a:xfrm>
          <a:custGeom>
            <a:avLst/>
            <a:gdLst/>
            <a:ahLst/>
            <a:cxnLst/>
            <a:rect l="l" t="t" r="r" b="b"/>
            <a:pathLst>
              <a:path w="777256" h="769484">
                <a:moveTo>
                  <a:pt x="0" y="0"/>
                </a:moveTo>
                <a:lnTo>
                  <a:pt x="777257" y="0"/>
                </a:lnTo>
                <a:lnTo>
                  <a:pt x="777257" y="769484"/>
                </a:lnTo>
                <a:lnTo>
                  <a:pt x="0" y="769484"/>
                </a:lnTo>
                <a:lnTo>
                  <a:pt x="0" y="0"/>
                </a:lnTo>
                <a:close/>
              </a:path>
            </a:pathLst>
          </a:custGeom>
          <a:blipFill>
            <a:blip r:embed="rId4">
              <a:alphaModFix amt="52000"/>
            </a:blip>
            <a:stretch>
              <a:fillRect/>
            </a:stretch>
          </a:blipFill>
        </p:spPr>
      </p:sp>
      <p:sp>
        <p:nvSpPr>
          <p:cNvPr id="19" name="Freeform 19"/>
          <p:cNvSpPr/>
          <p:nvPr/>
        </p:nvSpPr>
        <p:spPr>
          <a:xfrm>
            <a:off x="3464485" y="5551325"/>
            <a:ext cx="725371" cy="593569"/>
          </a:xfrm>
          <a:custGeom>
            <a:avLst/>
            <a:gdLst/>
            <a:ahLst/>
            <a:cxnLst/>
            <a:rect l="l" t="t" r="r" b="b"/>
            <a:pathLst>
              <a:path w="725371" h="593569">
                <a:moveTo>
                  <a:pt x="0" y="0"/>
                </a:moveTo>
                <a:lnTo>
                  <a:pt x="725371" y="0"/>
                </a:lnTo>
                <a:lnTo>
                  <a:pt x="725371" y="593569"/>
                </a:lnTo>
                <a:lnTo>
                  <a:pt x="0" y="593569"/>
                </a:lnTo>
                <a:lnTo>
                  <a:pt x="0" y="0"/>
                </a:lnTo>
                <a:close/>
              </a:path>
            </a:pathLst>
          </a:custGeom>
          <a:blipFill>
            <a:blip r:embed="rId5">
              <a:alphaModFix amt="57000"/>
            </a:blip>
            <a:stretch>
              <a:fillRect/>
            </a:stretch>
          </a:blipFill>
        </p:spPr>
      </p:sp>
      <p:sp>
        <p:nvSpPr>
          <p:cNvPr id="20" name="TextBox 20"/>
          <p:cNvSpPr txBox="1"/>
          <p:nvPr/>
        </p:nvSpPr>
        <p:spPr>
          <a:xfrm>
            <a:off x="4271645" y="4598035"/>
            <a:ext cx="10188575" cy="1796415"/>
          </a:xfrm>
          <a:prstGeom prst="rect">
            <a:avLst/>
          </a:prstGeom>
        </p:spPr>
        <p:txBody>
          <a:bodyPr wrap="square" lIns="0" tIns="0" rIns="0" bIns="0" rtlCol="0" anchor="t">
            <a:spAutoFit/>
          </a:bodyPr>
          <a:lstStyle/>
          <a:p>
            <a:pPr algn="ctr">
              <a:lnSpc>
                <a:spcPts val="14010"/>
              </a:lnSpc>
              <a:spcBef>
                <a:spcPct val="0"/>
              </a:spcBef>
            </a:pPr>
            <a:r>
              <a:rPr lang="zh-CN" altLang="en-US" sz="10010" spc="1150">
                <a:solidFill>
                  <a:srgbClr val="1B4C84"/>
                </a:solidFill>
                <a:ea typeface="字由点字奇妙体" panose="00020600040101010101" charset="-122"/>
              </a:rPr>
              <a:t>未来演进</a:t>
            </a:r>
            <a:r>
              <a:rPr lang="zh-CN" altLang="en-US" sz="10010" spc="1150">
                <a:solidFill>
                  <a:srgbClr val="1B4C84"/>
                </a:solidFill>
                <a:ea typeface="字由点字奇妙体" panose="00020600040101010101" charset="-122"/>
              </a:rPr>
              <a:t>趋势</a:t>
            </a:r>
            <a:endParaRPr lang="zh-CN" altLang="en-US" sz="10010" spc="1150">
              <a:solidFill>
                <a:srgbClr val="1B4C84"/>
              </a:solidFill>
              <a:ea typeface="字由点字奇妙体" panose="00020600040101010101" charset="-122"/>
            </a:endParaRPr>
          </a:p>
        </p:txBody>
      </p:sp>
      <p:sp>
        <p:nvSpPr>
          <p:cNvPr id="22" name="TextBox 22"/>
          <p:cNvSpPr txBox="1"/>
          <p:nvPr/>
        </p:nvSpPr>
        <p:spPr>
          <a:xfrm>
            <a:off x="7809208" y="1979846"/>
            <a:ext cx="2669584" cy="2514362"/>
          </a:xfrm>
          <a:prstGeom prst="rect">
            <a:avLst/>
          </a:prstGeom>
        </p:spPr>
        <p:txBody>
          <a:bodyPr lIns="0" tIns="0" rIns="0" bIns="0" rtlCol="0" anchor="t">
            <a:spAutoFit/>
          </a:bodyPr>
          <a:lstStyle/>
          <a:p>
            <a:pPr algn="ctr">
              <a:lnSpc>
                <a:spcPts val="20685"/>
              </a:lnSpc>
              <a:spcBef>
                <a:spcPct val="0"/>
              </a:spcBef>
            </a:pPr>
            <a:r>
              <a:rPr lang="en-US" sz="14775">
                <a:solidFill>
                  <a:srgbClr val="F85768"/>
                </a:solidFill>
                <a:latin typeface="字由点字奇妙体" panose="00020600040101010101" charset="-122"/>
                <a:sym typeface="字由点字奇妙体" panose="00020600040101010101" charset="-122"/>
              </a:rPr>
              <a:t>04</a:t>
            </a:r>
            <a:endParaRPr lang="en-US" sz="14775">
              <a:solidFill>
                <a:srgbClr val="F85768"/>
              </a:solidFill>
              <a:latin typeface="字由点字奇妙体" panose="00020600040101010101" charset="-122"/>
              <a:sym typeface="字由点字奇妙体" panose="00020600040101010101" charset="-122"/>
            </a:endParaRPr>
          </a:p>
        </p:txBody>
      </p:sp>
      <p:sp>
        <p:nvSpPr>
          <p:cNvPr id="29" name="Freeform 29"/>
          <p:cNvSpPr/>
          <p:nvPr>
            <p:custDataLst>
              <p:tags r:id="rId6"/>
            </p:custDataLst>
          </p:nvPr>
        </p:nvSpPr>
        <p:spPr>
          <a:xfrm>
            <a:off x="14096828" y="5905328"/>
            <a:ext cx="3807632" cy="3807632"/>
          </a:xfrm>
          <a:custGeom>
            <a:avLst/>
            <a:gdLst/>
            <a:ahLst/>
            <a:cxnLst/>
            <a:rect l="l" t="t" r="r" b="b"/>
            <a:pathLst>
              <a:path w="3807632" h="3807632">
                <a:moveTo>
                  <a:pt x="0" y="0"/>
                </a:moveTo>
                <a:lnTo>
                  <a:pt x="3807632" y="0"/>
                </a:lnTo>
                <a:lnTo>
                  <a:pt x="3807632" y="3807632"/>
                </a:lnTo>
                <a:lnTo>
                  <a:pt x="0" y="3807632"/>
                </a:lnTo>
                <a:lnTo>
                  <a:pt x="0" y="0"/>
                </a:lnTo>
                <a:close/>
              </a:path>
            </a:pathLst>
          </a:custGeom>
          <a:blipFill>
            <a:blip r:embed="rId7"/>
            <a:stretch>
              <a:fillRect/>
            </a:stretch>
          </a:blipFill>
        </p:spPr>
      </p:sp>
      <p:pic>
        <p:nvPicPr>
          <p:cNvPr id="28" name="图片 27" descr="新校徽"/>
          <p:cNvPicPr>
            <a:picLocks noChangeAspect="1"/>
          </p:cNvPicPr>
          <p:nvPr>
            <p:custDataLst>
              <p:tags r:id="rId8"/>
            </p:custDataLst>
          </p:nvPr>
        </p:nvPicPr>
        <p:blipFill>
          <a:blip r:embed="rId9"/>
          <a:stretch>
            <a:fillRect/>
          </a:stretch>
        </p:blipFill>
        <p:spPr>
          <a:xfrm>
            <a:off x="304800" y="342900"/>
            <a:ext cx="1543050" cy="1518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未来</a:t>
            </a:r>
            <a:r>
              <a:rPr lang="zh-CN" altLang="en-US" sz="4975">
                <a:solidFill>
                  <a:srgbClr val="F85768"/>
                </a:solidFill>
                <a:ea typeface="字由点字奇妙体" panose="00020600040101010101" charset="-122"/>
              </a:rPr>
              <a:t>趋势</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rot="0">
            <a:off x="1885946" y="4666913"/>
            <a:ext cx="14362624" cy="4487083"/>
            <a:chOff x="0" y="0"/>
            <a:chExt cx="2983234" cy="932004"/>
          </a:xfrm>
        </p:grpSpPr>
        <p:sp>
          <p:nvSpPr>
            <p:cNvPr id="19" name="Freeform 19"/>
            <p:cNvSpPr/>
            <p:nvPr/>
          </p:nvSpPr>
          <p:spPr>
            <a:xfrm>
              <a:off x="0" y="0"/>
              <a:ext cx="2983234" cy="932004"/>
            </a:xfrm>
            <a:custGeom>
              <a:avLst/>
              <a:gdLst/>
              <a:ahLst/>
              <a:cxnLst/>
              <a:rect l="l" t="t" r="r" b="b"/>
              <a:pathLst>
                <a:path w="2983234" h="932004">
                  <a:moveTo>
                    <a:pt x="15632" y="0"/>
                  </a:moveTo>
                  <a:lnTo>
                    <a:pt x="2967602" y="0"/>
                  </a:lnTo>
                  <a:cubicBezTo>
                    <a:pt x="2971748" y="0"/>
                    <a:pt x="2975724" y="1647"/>
                    <a:pt x="2978656" y="4578"/>
                  </a:cubicBezTo>
                  <a:cubicBezTo>
                    <a:pt x="2981587" y="7510"/>
                    <a:pt x="2983234" y="11486"/>
                    <a:pt x="2983234" y="15632"/>
                  </a:cubicBezTo>
                  <a:lnTo>
                    <a:pt x="2983234" y="916372"/>
                  </a:lnTo>
                  <a:cubicBezTo>
                    <a:pt x="2983234" y="920518"/>
                    <a:pt x="2981587" y="924494"/>
                    <a:pt x="2978656" y="927425"/>
                  </a:cubicBezTo>
                  <a:cubicBezTo>
                    <a:pt x="2975724" y="930357"/>
                    <a:pt x="2971748" y="932004"/>
                    <a:pt x="2967602" y="932004"/>
                  </a:cubicBezTo>
                  <a:lnTo>
                    <a:pt x="15632" y="932004"/>
                  </a:lnTo>
                  <a:cubicBezTo>
                    <a:pt x="11486" y="932004"/>
                    <a:pt x="7510" y="930357"/>
                    <a:pt x="4578" y="927425"/>
                  </a:cubicBezTo>
                  <a:cubicBezTo>
                    <a:pt x="1647" y="924494"/>
                    <a:pt x="0" y="920518"/>
                    <a:pt x="0" y="916372"/>
                  </a:cubicBezTo>
                  <a:lnTo>
                    <a:pt x="0" y="15632"/>
                  </a:lnTo>
                  <a:cubicBezTo>
                    <a:pt x="0" y="11486"/>
                    <a:pt x="1647" y="7510"/>
                    <a:pt x="4578" y="4578"/>
                  </a:cubicBezTo>
                  <a:cubicBezTo>
                    <a:pt x="7510" y="1647"/>
                    <a:pt x="11486" y="0"/>
                    <a:pt x="15632" y="0"/>
                  </a:cubicBezTo>
                  <a:close/>
                </a:path>
              </a:pathLst>
            </a:custGeom>
            <a:solidFill>
              <a:srgbClr val="A7D3EC"/>
            </a:solidFill>
            <a:ln w="19050" cap="rnd">
              <a:solidFill>
                <a:srgbClr val="1B4C84"/>
              </a:solidFill>
              <a:prstDash val="solid"/>
              <a:round/>
            </a:ln>
          </p:spPr>
        </p:sp>
        <p:sp>
          <p:nvSpPr>
            <p:cNvPr id="20" name="TextBox 20"/>
            <p:cNvSpPr txBox="1"/>
            <p:nvPr/>
          </p:nvSpPr>
          <p:spPr>
            <a:xfrm>
              <a:off x="0" y="-133350"/>
              <a:ext cx="2983234" cy="1065354"/>
            </a:xfrm>
            <a:prstGeom prst="rect">
              <a:avLst/>
            </a:prstGeom>
          </p:spPr>
          <p:txBody>
            <a:bodyPr lIns="60689" tIns="60689" rIns="60689" bIns="60689" rtlCol="0" anchor="ctr"/>
            <a:lstStyle/>
            <a:p>
              <a:pPr algn="ctr">
                <a:lnSpc>
                  <a:spcPts val="4150"/>
                </a:lnSpc>
              </a:pPr>
            </a:p>
          </p:txBody>
        </p:sp>
      </p:grpSp>
      <p:sp>
        <p:nvSpPr>
          <p:cNvPr id="35" name="TextBox 35"/>
          <p:cNvSpPr txBox="1"/>
          <p:nvPr/>
        </p:nvSpPr>
        <p:spPr>
          <a:xfrm>
            <a:off x="2395260" y="6551045"/>
            <a:ext cx="6398900" cy="1651635"/>
          </a:xfrm>
          <a:prstGeom prst="rect">
            <a:avLst/>
          </a:prstGeom>
        </p:spPr>
        <p:txBody>
          <a:bodyPr lIns="0" tIns="0" rIns="0" bIns="0" rtlCol="0" anchor="t">
            <a:spAutoFit/>
          </a:bodyPr>
          <a:lstStyle/>
          <a:p>
            <a:pPr marL="0" lvl="0" indent="0">
              <a:lnSpc>
                <a:spcPts val="3220"/>
              </a:lnSpc>
              <a:spcBef>
                <a:spcPct val="0"/>
              </a:spcBef>
            </a:pPr>
            <a:r>
              <a:rPr lang="zh-CN" altLang="en-US" sz="2300" u="none" strike="noStrike">
                <a:solidFill>
                  <a:srgbClr val="1B4C84"/>
                </a:solidFill>
                <a:ea typeface="字由点字典黑 45J" panose="00020600040101010101" charset="-122"/>
              </a:rPr>
              <a:t>在未来的技术发展中，边缘原生架构将成为主流趋势。这种架构强调在边缘端实现轻量级、高效能的计算环境，以更好地支持实时数据处理和智能决策。</a:t>
            </a:r>
            <a:endParaRPr lang="zh-CN" altLang="en-US" sz="2300" u="none" strike="noStrike">
              <a:solidFill>
                <a:srgbClr val="1B4C84"/>
              </a:solidFill>
              <a:ea typeface="字由点字典黑 45J" panose="00020600040101010101" charset="-122"/>
            </a:endParaRPr>
          </a:p>
        </p:txBody>
      </p:sp>
      <p:sp>
        <p:nvSpPr>
          <p:cNvPr id="36" name="TextBox 36"/>
          <p:cNvSpPr txBox="1"/>
          <p:nvPr/>
        </p:nvSpPr>
        <p:spPr>
          <a:xfrm>
            <a:off x="9446090" y="6551045"/>
            <a:ext cx="6398900" cy="2477135"/>
          </a:xfrm>
          <a:prstGeom prst="rect">
            <a:avLst/>
          </a:prstGeom>
        </p:spPr>
        <p:txBody>
          <a:bodyPr lIns="0" tIns="0" rIns="0" bIns="0" rtlCol="0" anchor="t">
            <a:spAutoFit/>
          </a:bodyPr>
          <a:lstStyle/>
          <a:p>
            <a:pPr marL="0" lvl="0" indent="0">
              <a:lnSpc>
                <a:spcPts val="3220"/>
              </a:lnSpc>
              <a:spcBef>
                <a:spcPct val="0"/>
              </a:spcBef>
            </a:pPr>
            <a:r>
              <a:rPr lang="zh-CN" altLang="en-US" sz="2300" u="none" strike="noStrike">
                <a:solidFill>
                  <a:srgbClr val="1B4C84"/>
                </a:solidFill>
                <a:ea typeface="字由点字典黑 45J" panose="00020600040101010101" charset="-122"/>
              </a:rPr>
              <a:t>随着</a:t>
            </a:r>
            <a:r>
              <a:rPr lang="en-US" altLang="zh-CN" sz="2300" u="none" strike="noStrike">
                <a:solidFill>
                  <a:srgbClr val="1B4C84"/>
                </a:solidFill>
                <a:ea typeface="字由点字典黑 45J" panose="00020600040101010101" charset="-122"/>
              </a:rPr>
              <a:t>6G</a:t>
            </a:r>
            <a:r>
              <a:rPr lang="zh-CN" altLang="en-US" sz="2300" u="none" strike="noStrike">
                <a:solidFill>
                  <a:srgbClr val="1B4C84"/>
                </a:solidFill>
                <a:ea typeface="字由点字典黑 45J" panose="00020600040101010101" charset="-122"/>
              </a:rPr>
              <a:t>通信技术的到来，网络拓扑结构将发生深刻变革</a:t>
            </a:r>
            <a:r>
              <a:rPr lang="en-US" altLang="zh-CN" sz="2300" u="none" strike="noStrike">
                <a:solidFill>
                  <a:srgbClr val="1B4C84"/>
                </a:solidFill>
                <a:ea typeface="字由点字典黑 45J" panose="00020600040101010101" charset="-122"/>
              </a:rPr>
              <a:t>,</a:t>
            </a:r>
            <a:r>
              <a:rPr lang="zh-CN" altLang="en-US" sz="2300" u="none" strike="noStrike">
                <a:solidFill>
                  <a:srgbClr val="1B4C84"/>
                </a:solidFill>
                <a:ea typeface="字由点字典黑 45J" panose="00020600040101010101" charset="-122"/>
              </a:rPr>
              <a:t>通信、计算、存储一体化基站</a:t>
            </a:r>
            <a:r>
              <a:rPr lang="en-US" altLang="zh-CN" sz="2300" u="none" strike="noStrike">
                <a:solidFill>
                  <a:srgbClr val="1B4C84"/>
                </a:solidFill>
                <a:ea typeface="字由点字典黑 45J" panose="00020600040101010101" charset="-122"/>
              </a:rPr>
              <a:t>(</a:t>
            </a:r>
            <a:r>
              <a:rPr lang="zh-CN" altLang="en-US" sz="2300" u="none" strike="noStrike">
                <a:solidFill>
                  <a:srgbClr val="1B4C84"/>
                </a:solidFill>
                <a:ea typeface="字由点字典黑 45J" panose="00020600040101010101" charset="-122"/>
              </a:rPr>
              <a:t>如</a:t>
            </a:r>
            <a:r>
              <a:rPr lang="en-US" altLang="zh-CN" sz="2300" u="none" strike="noStrike">
                <a:solidFill>
                  <a:srgbClr val="1B4C84"/>
                </a:solidFill>
                <a:ea typeface="字由点字典黑 45J" panose="00020600040101010101" charset="-122"/>
              </a:rPr>
              <a:t>ORAN</a:t>
            </a:r>
            <a:r>
              <a:rPr lang="zh-CN" altLang="en-US" sz="2300" u="none" strike="noStrike">
                <a:solidFill>
                  <a:srgbClr val="1B4C84"/>
                </a:solidFill>
                <a:ea typeface="字由点字典黑 45J" panose="00020600040101010101" charset="-122"/>
              </a:rPr>
              <a:t>架构</a:t>
            </a:r>
            <a:r>
              <a:rPr lang="en-US" altLang="zh-CN" sz="2300" u="none" strike="noStrike">
                <a:solidFill>
                  <a:srgbClr val="1B4C84"/>
                </a:solidFill>
                <a:ea typeface="字由点字典黑 45J" panose="00020600040101010101" charset="-122"/>
              </a:rPr>
              <a:t>)</a:t>
            </a:r>
            <a:r>
              <a:rPr lang="zh-CN" altLang="en-US" sz="2300" u="none" strike="noStrike">
                <a:solidFill>
                  <a:srgbClr val="1B4C84"/>
                </a:solidFill>
                <a:ea typeface="字由点字典黑 45J" panose="00020600040101010101" charset="-122"/>
              </a:rPr>
              <a:t>的出现，将推动边缘计算的泛在化进程。这种基站不仅具备高速数据传输能力，还能够提供强大的计算和存储支持，从而实现对数据的实时处理和存储。</a:t>
            </a:r>
            <a:endParaRPr lang="zh-CN" altLang="en-US" sz="2300" u="none" strike="noStrike">
              <a:solidFill>
                <a:srgbClr val="1B4C84"/>
              </a:solidFill>
              <a:ea typeface="字由点字典黑 45J" panose="00020600040101010101" charset="-122"/>
            </a:endParaRPr>
          </a:p>
        </p:txBody>
      </p:sp>
      <p:grpSp>
        <p:nvGrpSpPr>
          <p:cNvPr id="41" name="Group 41"/>
          <p:cNvGrpSpPr/>
          <p:nvPr/>
        </p:nvGrpSpPr>
        <p:grpSpPr>
          <a:xfrm rot="0">
            <a:off x="5211445" y="2245360"/>
            <a:ext cx="7332345" cy="3757295"/>
            <a:chOff x="0" y="0"/>
            <a:chExt cx="8531867" cy="3784000"/>
          </a:xfrm>
        </p:grpSpPr>
        <p:pic>
          <p:nvPicPr>
            <p:cNvPr id="42" name="Picture 42"/>
            <p:cNvPicPr>
              <a:picLocks noChangeAspect="1"/>
            </p:cNvPicPr>
            <p:nvPr/>
          </p:nvPicPr>
          <p:blipFill>
            <a:blip r:embed="rId7"/>
            <a:srcRect t="6950" b="6950"/>
            <a:stretch>
              <a:fillRect/>
            </a:stretch>
          </p:blipFill>
          <p:spPr>
            <a:xfrm>
              <a:off x="0" y="0"/>
              <a:ext cx="8531867" cy="378400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grpSp>
        <p:nvGrpSpPr>
          <p:cNvPr id="13" name="Group 13"/>
          <p:cNvGrpSpPr/>
          <p:nvPr/>
        </p:nvGrpSpPr>
        <p:grpSpPr>
          <a:xfrm rot="0">
            <a:off x="4931938" y="6631548"/>
            <a:ext cx="4571150" cy="849594"/>
            <a:chOff x="0" y="0"/>
            <a:chExt cx="1203924" cy="223761"/>
          </a:xfrm>
        </p:grpSpPr>
        <p:sp>
          <p:nvSpPr>
            <p:cNvPr id="14" name="Freeform 14"/>
            <p:cNvSpPr/>
            <p:nvPr/>
          </p:nvSpPr>
          <p:spPr>
            <a:xfrm>
              <a:off x="0" y="0"/>
              <a:ext cx="1203924" cy="223761"/>
            </a:xfrm>
            <a:custGeom>
              <a:avLst/>
              <a:gdLst/>
              <a:ahLst/>
              <a:cxnLst/>
              <a:rect l="l" t="t" r="r" b="b"/>
              <a:pathLst>
                <a:path w="1203924" h="223761">
                  <a:moveTo>
                    <a:pt x="111881" y="0"/>
                  </a:moveTo>
                  <a:lnTo>
                    <a:pt x="1092044" y="0"/>
                  </a:lnTo>
                  <a:cubicBezTo>
                    <a:pt x="1121716" y="0"/>
                    <a:pt x="1150173" y="11787"/>
                    <a:pt x="1171155" y="32769"/>
                  </a:cubicBezTo>
                  <a:cubicBezTo>
                    <a:pt x="1192137" y="53751"/>
                    <a:pt x="1203924" y="82208"/>
                    <a:pt x="1203924" y="111881"/>
                  </a:cubicBezTo>
                  <a:lnTo>
                    <a:pt x="1203924" y="111881"/>
                  </a:lnTo>
                  <a:cubicBezTo>
                    <a:pt x="1203924" y="141553"/>
                    <a:pt x="1192137" y="170011"/>
                    <a:pt x="1171155" y="190992"/>
                  </a:cubicBezTo>
                  <a:cubicBezTo>
                    <a:pt x="1150173" y="211974"/>
                    <a:pt x="1121716" y="223761"/>
                    <a:pt x="10920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FFFFFF"/>
            </a:solidFill>
            <a:ln w="57150" cap="rnd">
              <a:solidFill>
                <a:srgbClr val="1B4C84"/>
              </a:solidFill>
              <a:prstDash val="solid"/>
              <a:round/>
            </a:ln>
          </p:spPr>
        </p:sp>
        <p:sp>
          <p:nvSpPr>
            <p:cNvPr id="15" name="TextBox 15"/>
            <p:cNvSpPr txBox="1"/>
            <p:nvPr/>
          </p:nvSpPr>
          <p:spPr>
            <a:xfrm>
              <a:off x="0" y="-133350"/>
              <a:ext cx="1203924" cy="357111"/>
            </a:xfrm>
            <a:prstGeom prst="rect">
              <a:avLst/>
            </a:prstGeom>
          </p:spPr>
          <p:txBody>
            <a:bodyPr lIns="50800" tIns="50800" rIns="50800" bIns="50800" rtlCol="0" anchor="ctr"/>
            <a:lstStyle/>
            <a:p>
              <a:pPr algn="ctr">
                <a:lnSpc>
                  <a:spcPts val="4150"/>
                </a:lnSpc>
              </a:pPr>
            </a:p>
          </p:txBody>
        </p:sp>
      </p:grpSp>
      <p:grpSp>
        <p:nvGrpSpPr>
          <p:cNvPr id="16" name="Group 16"/>
          <p:cNvGrpSpPr/>
          <p:nvPr/>
        </p:nvGrpSpPr>
        <p:grpSpPr>
          <a:xfrm rot="0">
            <a:off x="8757124" y="6631548"/>
            <a:ext cx="4571150" cy="849594"/>
            <a:chOff x="0" y="0"/>
            <a:chExt cx="1203924" cy="223761"/>
          </a:xfrm>
        </p:grpSpPr>
        <p:sp>
          <p:nvSpPr>
            <p:cNvPr id="17" name="Freeform 17"/>
            <p:cNvSpPr/>
            <p:nvPr/>
          </p:nvSpPr>
          <p:spPr>
            <a:xfrm>
              <a:off x="0" y="0"/>
              <a:ext cx="1203924" cy="223761"/>
            </a:xfrm>
            <a:custGeom>
              <a:avLst/>
              <a:gdLst/>
              <a:ahLst/>
              <a:cxnLst/>
              <a:rect l="l" t="t" r="r" b="b"/>
              <a:pathLst>
                <a:path w="1203924" h="223761">
                  <a:moveTo>
                    <a:pt x="111881" y="0"/>
                  </a:moveTo>
                  <a:lnTo>
                    <a:pt x="1092044" y="0"/>
                  </a:lnTo>
                  <a:cubicBezTo>
                    <a:pt x="1121716" y="0"/>
                    <a:pt x="1150173" y="11787"/>
                    <a:pt x="1171155" y="32769"/>
                  </a:cubicBezTo>
                  <a:cubicBezTo>
                    <a:pt x="1192137" y="53751"/>
                    <a:pt x="1203924" y="82208"/>
                    <a:pt x="1203924" y="111881"/>
                  </a:cubicBezTo>
                  <a:lnTo>
                    <a:pt x="1203924" y="111881"/>
                  </a:lnTo>
                  <a:cubicBezTo>
                    <a:pt x="1203924" y="141553"/>
                    <a:pt x="1192137" y="170011"/>
                    <a:pt x="1171155" y="190992"/>
                  </a:cubicBezTo>
                  <a:cubicBezTo>
                    <a:pt x="1150173" y="211974"/>
                    <a:pt x="1121716" y="223761"/>
                    <a:pt x="10920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cap="rnd">
              <a:noFill/>
              <a:prstDash val="solid"/>
              <a:round/>
            </a:ln>
          </p:spPr>
        </p:sp>
        <p:sp>
          <p:nvSpPr>
            <p:cNvPr id="18" name="TextBox 18"/>
            <p:cNvSpPr txBox="1"/>
            <p:nvPr/>
          </p:nvSpPr>
          <p:spPr>
            <a:xfrm>
              <a:off x="0" y="-133350"/>
              <a:ext cx="1203924" cy="357111"/>
            </a:xfrm>
            <a:prstGeom prst="rect">
              <a:avLst/>
            </a:prstGeom>
          </p:spPr>
          <p:txBody>
            <a:bodyPr lIns="50800" tIns="50800" rIns="50800" bIns="50800" rtlCol="0" anchor="ctr"/>
            <a:lstStyle/>
            <a:p>
              <a:pPr marL="0" lvl="0" indent="0" algn="ctr">
                <a:lnSpc>
                  <a:spcPts val="4150"/>
                </a:lnSpc>
                <a:spcBef>
                  <a:spcPct val="0"/>
                </a:spcBef>
              </a:pPr>
            </a:p>
          </p:txBody>
        </p:sp>
      </p:grpSp>
      <p:sp>
        <p:nvSpPr>
          <p:cNvPr id="19" name="Freeform 19"/>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2"/>
            <a:stretch>
              <a:fillRect/>
            </a:stretch>
          </a:blipFill>
        </p:spPr>
      </p:sp>
      <p:sp>
        <p:nvSpPr>
          <p:cNvPr id="21" name="Freeform 21"/>
          <p:cNvSpPr/>
          <p:nvPr/>
        </p:nvSpPr>
        <p:spPr>
          <a:xfrm>
            <a:off x="8406593" y="2353741"/>
            <a:ext cx="2192992" cy="1074566"/>
          </a:xfrm>
          <a:custGeom>
            <a:avLst/>
            <a:gdLst/>
            <a:ahLst/>
            <a:cxnLst/>
            <a:rect l="l" t="t" r="r" b="b"/>
            <a:pathLst>
              <a:path w="2192992" h="1074566">
                <a:moveTo>
                  <a:pt x="0" y="0"/>
                </a:moveTo>
                <a:lnTo>
                  <a:pt x="2192991" y="0"/>
                </a:lnTo>
                <a:lnTo>
                  <a:pt x="2192991" y="1074566"/>
                </a:lnTo>
                <a:lnTo>
                  <a:pt x="0" y="1074566"/>
                </a:lnTo>
                <a:lnTo>
                  <a:pt x="0" y="0"/>
                </a:lnTo>
                <a:close/>
              </a:path>
            </a:pathLst>
          </a:custGeom>
          <a:blipFill>
            <a:blip r:embed="rId3"/>
            <a:stretch>
              <a:fillRect/>
            </a:stretch>
          </a:blipFill>
        </p:spPr>
      </p:sp>
      <p:sp>
        <p:nvSpPr>
          <p:cNvPr id="22" name="Freeform 22"/>
          <p:cNvSpPr/>
          <p:nvPr/>
        </p:nvSpPr>
        <p:spPr>
          <a:xfrm>
            <a:off x="13697189" y="5257107"/>
            <a:ext cx="4105630" cy="4897372"/>
          </a:xfrm>
          <a:custGeom>
            <a:avLst/>
            <a:gdLst/>
            <a:ahLst/>
            <a:cxnLst/>
            <a:rect l="l" t="t" r="r" b="b"/>
            <a:pathLst>
              <a:path w="4105630" h="4897372">
                <a:moveTo>
                  <a:pt x="0" y="0"/>
                </a:moveTo>
                <a:lnTo>
                  <a:pt x="4105630" y="0"/>
                </a:lnTo>
                <a:lnTo>
                  <a:pt x="4105630" y="4897372"/>
                </a:lnTo>
                <a:lnTo>
                  <a:pt x="0" y="4897372"/>
                </a:lnTo>
                <a:lnTo>
                  <a:pt x="0" y="0"/>
                </a:lnTo>
                <a:close/>
              </a:path>
            </a:pathLst>
          </a:custGeom>
          <a:blipFill>
            <a:blip r:embed="rId4"/>
            <a:stretch>
              <a:fillRect/>
            </a:stretch>
          </a:blipFill>
        </p:spPr>
      </p:sp>
      <p:sp>
        <p:nvSpPr>
          <p:cNvPr id="23" name="TextBox 23"/>
          <p:cNvSpPr txBox="1"/>
          <p:nvPr/>
        </p:nvSpPr>
        <p:spPr>
          <a:xfrm>
            <a:off x="5034619" y="6716302"/>
            <a:ext cx="3825186" cy="645795"/>
          </a:xfrm>
          <a:prstGeom prst="rect">
            <a:avLst/>
          </a:prstGeom>
        </p:spPr>
        <p:txBody>
          <a:bodyPr lIns="0" tIns="0" rIns="0" bIns="0" rtlCol="0" anchor="t">
            <a:spAutoFit/>
          </a:bodyPr>
          <a:lstStyle/>
          <a:p>
            <a:pPr algn="ctr">
              <a:lnSpc>
                <a:spcPts val="5040"/>
              </a:lnSpc>
              <a:spcBef>
                <a:spcPct val="0"/>
              </a:spcBef>
            </a:pPr>
            <a:endParaRPr lang="zh-CN" altLang="en-US" sz="3600">
              <a:solidFill>
                <a:srgbClr val="1B4C84"/>
              </a:solidFill>
              <a:ea typeface="字由点字奇妙体" panose="00020600040101010101" charset="-122"/>
            </a:endParaRPr>
          </a:p>
        </p:txBody>
      </p:sp>
      <p:sp>
        <p:nvSpPr>
          <p:cNvPr id="24" name="TextBox 24"/>
          <p:cNvSpPr txBox="1"/>
          <p:nvPr/>
        </p:nvSpPr>
        <p:spPr>
          <a:xfrm>
            <a:off x="8943615" y="6716302"/>
            <a:ext cx="4198168" cy="645795"/>
          </a:xfrm>
          <a:prstGeom prst="rect">
            <a:avLst/>
          </a:prstGeom>
        </p:spPr>
        <p:txBody>
          <a:bodyPr lIns="0" tIns="0" rIns="0" bIns="0" rtlCol="0" anchor="t">
            <a:spAutoFit/>
          </a:bodyPr>
          <a:lstStyle/>
          <a:p>
            <a:pPr algn="ctr">
              <a:lnSpc>
                <a:spcPts val="5040"/>
              </a:lnSpc>
              <a:spcBef>
                <a:spcPct val="0"/>
              </a:spcBef>
            </a:pPr>
            <a:r>
              <a:rPr lang="en-US" sz="3600">
                <a:solidFill>
                  <a:srgbClr val="1B4C84"/>
                </a:solidFill>
                <a:latin typeface="字由点字奇妙体" panose="00020600040101010101" charset="-122"/>
                <a:ea typeface="字由点字奇妙体" panose="00020600040101010101" charset="-122"/>
                <a:sym typeface="字由点字奇妙体" panose="00020600040101010101" charset="-122"/>
              </a:rPr>
              <a:t>时间：20XX</a:t>
            </a:r>
            <a:r>
              <a:rPr lang="en-US" sz="3600">
                <a:solidFill>
                  <a:srgbClr val="1B4C84"/>
                </a:solidFill>
                <a:latin typeface="字由点字奇妙体" panose="00020600040101010101" charset="-122"/>
                <a:ea typeface="字由点字奇妙体" panose="00020600040101010101" charset="-122"/>
                <a:sym typeface="字由点字奇妙体" panose="00020600040101010101" charset="-122"/>
              </a:rPr>
              <a:t>/XX/XX</a:t>
            </a:r>
            <a:endParaRPr lang="en-US" sz="3600">
              <a:solidFill>
                <a:srgbClr val="1B4C84"/>
              </a:solidFill>
              <a:latin typeface="字由点字奇妙体" panose="00020600040101010101" charset="-122"/>
              <a:ea typeface="字由点字奇妙体" panose="00020600040101010101" charset="-122"/>
              <a:sym typeface="字由点字奇妙体" panose="00020600040101010101" charset="-122"/>
            </a:endParaRPr>
          </a:p>
        </p:txBody>
      </p:sp>
      <p:sp>
        <p:nvSpPr>
          <p:cNvPr id="25" name="TextBox 25"/>
          <p:cNvSpPr txBox="1"/>
          <p:nvPr/>
        </p:nvSpPr>
        <p:spPr>
          <a:xfrm>
            <a:off x="2318841" y="3190182"/>
            <a:ext cx="13650318" cy="2066851"/>
          </a:xfrm>
          <a:prstGeom prst="rect">
            <a:avLst/>
          </a:prstGeom>
        </p:spPr>
        <p:txBody>
          <a:bodyPr lIns="0" tIns="0" rIns="0" bIns="0" rtlCol="0" anchor="t">
            <a:spAutoFit/>
          </a:bodyPr>
          <a:lstStyle/>
          <a:p>
            <a:pPr algn="ctr">
              <a:lnSpc>
                <a:spcPts val="16800"/>
              </a:lnSpc>
              <a:spcBef>
                <a:spcPct val="0"/>
              </a:spcBef>
            </a:pPr>
            <a:r>
              <a:rPr lang="en-US" sz="12000" spc="1380">
                <a:solidFill>
                  <a:srgbClr val="1B4C84"/>
                </a:solidFill>
                <a:ea typeface="字由点字奇妙体" panose="00020600040101010101" charset="-122"/>
              </a:rPr>
              <a:t>感谢您的观看</a:t>
            </a:r>
            <a:endParaRPr lang="en-US" sz="12000" spc="1380">
              <a:solidFill>
                <a:srgbClr val="1B4C84"/>
              </a:solidFill>
              <a:ea typeface="字由点字奇妙体" panose="00020600040101010101" charset="-122"/>
            </a:endParaRPr>
          </a:p>
        </p:txBody>
      </p:sp>
      <p:sp>
        <p:nvSpPr>
          <p:cNvPr id="26" name="TextBox 26"/>
          <p:cNvSpPr txBox="1"/>
          <p:nvPr/>
        </p:nvSpPr>
        <p:spPr>
          <a:xfrm rot="-5400000">
            <a:off x="8866022" y="-162178"/>
            <a:ext cx="489283" cy="11494039"/>
          </a:xfrm>
          <a:prstGeom prst="rect">
            <a:avLst/>
          </a:prstGeom>
        </p:spPr>
        <p:txBody>
          <a:bodyPr lIns="0" tIns="0" rIns="0" bIns="0" rtlCol="0" anchor="t">
            <a:spAutoFit/>
          </a:bodyPr>
          <a:lstStyle/>
          <a:p>
            <a:pPr algn="ctr">
              <a:lnSpc>
                <a:spcPts val="4510"/>
              </a:lnSpc>
              <a:spcBef>
                <a:spcPct val="0"/>
              </a:spcBef>
            </a:pPr>
            <a:r>
              <a:rPr lang="en-US" sz="3220" spc="654">
                <a:solidFill>
                  <a:srgbClr val="979797">
                    <a:alpha val="44706"/>
                  </a:srgbClr>
                </a:solidFill>
                <a:latin typeface="字由点字奇妙体" panose="00020600040101010101" charset="-122"/>
                <a:sym typeface="字由点字奇妙体" panose="00020600040101010101" charset="-122"/>
              </a:rPr>
              <a:t>THANK YOU VERY MUCH FOR WATCHING</a:t>
            </a:r>
            <a:endParaRPr lang="en-US" sz="3220" spc="654">
              <a:solidFill>
                <a:srgbClr val="979797">
                  <a:alpha val="44706"/>
                </a:srgbClr>
              </a:solidFill>
              <a:latin typeface="字由点字奇妙体" panose="00020600040101010101" charset="-122"/>
              <a:sym typeface="字由点字奇妙体" panose="00020600040101010101" charset="-122"/>
            </a:endParaRPr>
          </a:p>
        </p:txBody>
      </p:sp>
      <p:pic>
        <p:nvPicPr>
          <p:cNvPr id="28" name="图片 27" descr="新校徽"/>
          <p:cNvPicPr>
            <a:picLocks noChangeAspect="1"/>
          </p:cNvPicPr>
          <p:nvPr>
            <p:custDataLst>
              <p:tags r:id="rId5"/>
            </p:custDataLst>
          </p:nvPr>
        </p:nvPicPr>
        <p:blipFill>
          <a:blip r:embed="rId6"/>
          <a:stretch>
            <a:fillRect/>
          </a:stretch>
        </p:blipFill>
        <p:spPr>
          <a:xfrm>
            <a:off x="304800" y="342900"/>
            <a:ext cx="1543050" cy="1518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学习目标</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543419" y="2456913"/>
            <a:ext cx="4871465" cy="3543092"/>
          </a:xfrm>
          <a:custGeom>
            <a:avLst/>
            <a:gdLst/>
            <a:ahLst/>
            <a:cxnLst/>
            <a:rect l="l" t="t" r="r" b="b"/>
            <a:pathLst>
              <a:path w="4871465" h="3543092">
                <a:moveTo>
                  <a:pt x="0" y="0"/>
                </a:moveTo>
                <a:lnTo>
                  <a:pt x="4871465" y="0"/>
                </a:lnTo>
                <a:lnTo>
                  <a:pt x="4871465" y="3543092"/>
                </a:lnTo>
                <a:lnTo>
                  <a:pt x="0" y="3543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9" name="Group 19"/>
          <p:cNvGrpSpPr/>
          <p:nvPr/>
        </p:nvGrpSpPr>
        <p:grpSpPr>
          <a:xfrm rot="0">
            <a:off x="2532278" y="2781591"/>
            <a:ext cx="2893747" cy="2893736"/>
            <a:chOff x="0" y="0"/>
            <a:chExt cx="6350000" cy="6349975"/>
          </a:xfrm>
        </p:grpSpPr>
        <p:sp>
          <p:nvSpPr>
            <p:cNvPr id="20" name="Freeform 2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grpSp>
        <p:nvGrpSpPr>
          <p:cNvPr id="21" name="Group 21"/>
          <p:cNvGrpSpPr/>
          <p:nvPr/>
        </p:nvGrpSpPr>
        <p:grpSpPr>
          <a:xfrm rot="0">
            <a:off x="2381705" y="6385707"/>
            <a:ext cx="3194893" cy="612250"/>
            <a:chOff x="0" y="0"/>
            <a:chExt cx="792782" cy="151924"/>
          </a:xfrm>
        </p:grpSpPr>
        <p:sp>
          <p:nvSpPr>
            <p:cNvPr id="22" name="Freeform 22"/>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23" name="TextBox 23"/>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24" name="TextBox 24"/>
          <p:cNvSpPr txBox="1"/>
          <p:nvPr/>
        </p:nvSpPr>
        <p:spPr>
          <a:xfrm>
            <a:off x="2706077" y="6379958"/>
            <a:ext cx="2546150" cy="619125"/>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一</a:t>
            </a:r>
            <a:endParaRPr lang="zh-CN" altLang="en-US" sz="3990" spc="119">
              <a:solidFill>
                <a:srgbClr val="1B4C84"/>
              </a:solidFill>
              <a:ea typeface="字由点字奇妙体" panose="00020600040101010101" charset="-122"/>
            </a:endParaRPr>
          </a:p>
        </p:txBody>
      </p:sp>
      <p:sp>
        <p:nvSpPr>
          <p:cNvPr id="25" name="Freeform 25"/>
          <p:cNvSpPr/>
          <p:nvPr/>
        </p:nvSpPr>
        <p:spPr>
          <a:xfrm>
            <a:off x="5064638" y="6609749"/>
            <a:ext cx="225448" cy="164165"/>
          </a:xfrm>
          <a:custGeom>
            <a:avLst/>
            <a:gdLst/>
            <a:ahLst/>
            <a:cxnLst/>
            <a:rect l="l" t="t" r="r" b="b"/>
            <a:pathLst>
              <a:path w="225448" h="164165">
                <a:moveTo>
                  <a:pt x="0" y="0"/>
                </a:moveTo>
                <a:lnTo>
                  <a:pt x="225448" y="0"/>
                </a:lnTo>
                <a:lnTo>
                  <a:pt x="225448"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sp>
        <p:nvSpPr>
          <p:cNvPr id="26" name="Freeform 26"/>
          <p:cNvSpPr/>
          <p:nvPr/>
        </p:nvSpPr>
        <p:spPr>
          <a:xfrm>
            <a:off x="2706077" y="6609749"/>
            <a:ext cx="225448" cy="164165"/>
          </a:xfrm>
          <a:custGeom>
            <a:avLst/>
            <a:gdLst/>
            <a:ahLst/>
            <a:cxnLst/>
            <a:rect l="l" t="t" r="r" b="b"/>
            <a:pathLst>
              <a:path w="225448" h="164165">
                <a:moveTo>
                  <a:pt x="0" y="0"/>
                </a:moveTo>
                <a:lnTo>
                  <a:pt x="225447" y="0"/>
                </a:lnTo>
                <a:lnTo>
                  <a:pt x="225447"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sp>
        <p:nvSpPr>
          <p:cNvPr id="27" name="Freeform 27"/>
          <p:cNvSpPr/>
          <p:nvPr/>
        </p:nvSpPr>
        <p:spPr>
          <a:xfrm>
            <a:off x="6744443" y="2456913"/>
            <a:ext cx="4871465" cy="3543092"/>
          </a:xfrm>
          <a:custGeom>
            <a:avLst/>
            <a:gdLst/>
            <a:ahLst/>
            <a:cxnLst/>
            <a:rect l="l" t="t" r="r" b="b"/>
            <a:pathLst>
              <a:path w="4871465" h="3543092">
                <a:moveTo>
                  <a:pt x="0" y="0"/>
                </a:moveTo>
                <a:lnTo>
                  <a:pt x="4871465" y="0"/>
                </a:lnTo>
                <a:lnTo>
                  <a:pt x="4871465" y="3543092"/>
                </a:lnTo>
                <a:lnTo>
                  <a:pt x="0" y="3543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28"/>
          <p:cNvGrpSpPr/>
          <p:nvPr/>
        </p:nvGrpSpPr>
        <p:grpSpPr>
          <a:xfrm rot="0">
            <a:off x="7733302" y="2781591"/>
            <a:ext cx="2893747" cy="2893736"/>
            <a:chOff x="0" y="0"/>
            <a:chExt cx="6350000" cy="6349975"/>
          </a:xfrm>
        </p:grpSpPr>
        <p:sp>
          <p:nvSpPr>
            <p:cNvPr id="29" name="Freeform 2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sp>
        <p:nvSpPr>
          <p:cNvPr id="30" name="TextBox 30"/>
          <p:cNvSpPr txBox="1"/>
          <p:nvPr/>
        </p:nvSpPr>
        <p:spPr>
          <a:xfrm>
            <a:off x="7162975" y="7168678"/>
            <a:ext cx="4390001" cy="1230630"/>
          </a:xfrm>
          <a:prstGeom prst="rect">
            <a:avLst/>
          </a:prstGeom>
        </p:spPr>
        <p:txBody>
          <a:bodyPr lIns="0" tIns="0" rIns="0" bIns="0" rtlCol="0" anchor="t">
            <a:spAutoFit/>
          </a:bodyPr>
          <a:lstStyle/>
          <a:p>
            <a:pPr marL="0" lvl="0" indent="0" algn="l">
              <a:lnSpc>
                <a:spcPct val="100000"/>
              </a:lnSpc>
              <a:spcBef>
                <a:spcPct val="0"/>
              </a:spcBef>
            </a:pPr>
            <a:r>
              <a:rPr lang="zh-CN" altLang="en-US" sz="4000" u="none" strike="noStrike">
                <a:solidFill>
                  <a:srgbClr val="1B4C84"/>
                </a:solidFill>
                <a:ea typeface="字由点字典黑 45J" panose="00020600040101010101" charset="-122"/>
              </a:rPr>
              <a:t>分析云边端三级架构的协同机制。</a:t>
            </a:r>
            <a:endParaRPr lang="zh-CN" altLang="en-US" sz="4000" u="none" strike="noStrike">
              <a:solidFill>
                <a:srgbClr val="1B4C84"/>
              </a:solidFill>
              <a:ea typeface="字由点字典黑 45J" panose="00020600040101010101" charset="-122"/>
            </a:endParaRPr>
          </a:p>
        </p:txBody>
      </p:sp>
      <p:grpSp>
        <p:nvGrpSpPr>
          <p:cNvPr id="31" name="Group 31"/>
          <p:cNvGrpSpPr/>
          <p:nvPr/>
        </p:nvGrpSpPr>
        <p:grpSpPr>
          <a:xfrm rot="0">
            <a:off x="7582729" y="6385707"/>
            <a:ext cx="3194893" cy="612250"/>
            <a:chOff x="0" y="0"/>
            <a:chExt cx="792782" cy="151924"/>
          </a:xfrm>
        </p:grpSpPr>
        <p:sp>
          <p:nvSpPr>
            <p:cNvPr id="32" name="Freeform 32"/>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33" name="TextBox 33"/>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34" name="TextBox 34"/>
          <p:cNvSpPr txBox="1"/>
          <p:nvPr/>
        </p:nvSpPr>
        <p:spPr>
          <a:xfrm>
            <a:off x="7907100" y="6379958"/>
            <a:ext cx="2546150" cy="619125"/>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二</a:t>
            </a:r>
            <a:endParaRPr lang="zh-CN" altLang="en-US" sz="3990" spc="119">
              <a:solidFill>
                <a:srgbClr val="1B4C84"/>
              </a:solidFill>
              <a:ea typeface="字由点字奇妙体" panose="00020600040101010101" charset="-122"/>
            </a:endParaRPr>
          </a:p>
        </p:txBody>
      </p:sp>
      <p:sp>
        <p:nvSpPr>
          <p:cNvPr id="35" name="Freeform 35"/>
          <p:cNvSpPr/>
          <p:nvPr/>
        </p:nvSpPr>
        <p:spPr>
          <a:xfrm>
            <a:off x="10265662" y="6609749"/>
            <a:ext cx="225448" cy="164165"/>
          </a:xfrm>
          <a:custGeom>
            <a:avLst/>
            <a:gdLst/>
            <a:ahLst/>
            <a:cxnLst/>
            <a:rect l="l" t="t" r="r" b="b"/>
            <a:pathLst>
              <a:path w="225448" h="164165">
                <a:moveTo>
                  <a:pt x="0" y="0"/>
                </a:moveTo>
                <a:lnTo>
                  <a:pt x="225448" y="0"/>
                </a:lnTo>
                <a:lnTo>
                  <a:pt x="225448"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sp>
        <p:nvSpPr>
          <p:cNvPr id="36" name="Freeform 36"/>
          <p:cNvSpPr/>
          <p:nvPr/>
        </p:nvSpPr>
        <p:spPr>
          <a:xfrm>
            <a:off x="7907100" y="6609749"/>
            <a:ext cx="225448" cy="164165"/>
          </a:xfrm>
          <a:custGeom>
            <a:avLst/>
            <a:gdLst/>
            <a:ahLst/>
            <a:cxnLst/>
            <a:rect l="l" t="t" r="r" b="b"/>
            <a:pathLst>
              <a:path w="225448" h="164165">
                <a:moveTo>
                  <a:pt x="0" y="0"/>
                </a:moveTo>
                <a:lnTo>
                  <a:pt x="225448" y="0"/>
                </a:lnTo>
                <a:lnTo>
                  <a:pt x="225448"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pic>
        <p:nvPicPr>
          <p:cNvPr id="48" name="https://photo-static-api.fotomore.com/creative/vcg/400/version23/VCG41174617159.jpg?uid=386&amp;timestamp=1747181596&amp;sign=5fc8191e141eb4cbe6c2d1d300872d65" descr="背景数据"/>
          <p:cNvPicPr/>
          <p:nvPr/>
        </p:nvPicPr>
        <p:blipFill>
          <a:blip r:embed="rId11"/>
          <a:stretch>
            <a:fillRect/>
          </a:stretch>
        </p:blipFill>
        <p:spPr>
          <a:xfrm>
            <a:off x="2542540" y="2797810"/>
            <a:ext cx="2880000" cy="2880000"/>
          </a:xfrm>
          <a:prstGeom prst="ellipse">
            <a:avLst/>
          </a:prstGeom>
        </p:spPr>
      </p:pic>
      <p:sp>
        <p:nvSpPr>
          <p:cNvPr id="37" name="Freeform 37"/>
          <p:cNvSpPr/>
          <p:nvPr/>
        </p:nvSpPr>
        <p:spPr>
          <a:xfrm>
            <a:off x="11949283" y="2596003"/>
            <a:ext cx="4871465" cy="3543092"/>
          </a:xfrm>
          <a:custGeom>
            <a:avLst/>
            <a:gdLst/>
            <a:ahLst/>
            <a:cxnLst/>
            <a:rect l="l" t="t" r="r" b="b"/>
            <a:pathLst>
              <a:path w="4871465" h="3543092">
                <a:moveTo>
                  <a:pt x="0" y="0"/>
                </a:moveTo>
                <a:lnTo>
                  <a:pt x="4871465" y="0"/>
                </a:lnTo>
                <a:lnTo>
                  <a:pt x="4871465" y="3543092"/>
                </a:lnTo>
                <a:lnTo>
                  <a:pt x="0" y="35430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8" name="Group 38"/>
          <p:cNvGrpSpPr/>
          <p:nvPr/>
        </p:nvGrpSpPr>
        <p:grpSpPr>
          <a:xfrm rot="0">
            <a:off x="12938142" y="2920681"/>
            <a:ext cx="2893747" cy="2893736"/>
            <a:chOff x="0" y="0"/>
            <a:chExt cx="6350000" cy="6349975"/>
          </a:xfrm>
        </p:grpSpPr>
        <p:sp>
          <p:nvSpPr>
            <p:cNvPr id="39" name="Freeform 3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sp>
        <p:nvSpPr>
          <p:cNvPr id="40" name="TextBox 40"/>
          <p:cNvSpPr txBox="1"/>
          <p:nvPr/>
        </p:nvSpPr>
        <p:spPr>
          <a:xfrm>
            <a:off x="12364005" y="7167433"/>
            <a:ext cx="4390001" cy="1230630"/>
          </a:xfrm>
          <a:prstGeom prst="rect">
            <a:avLst/>
          </a:prstGeom>
        </p:spPr>
        <p:txBody>
          <a:bodyPr lIns="0" tIns="0" rIns="0" bIns="0" rtlCol="0" anchor="t">
            <a:spAutoFit/>
          </a:bodyPr>
          <a:lstStyle/>
          <a:p>
            <a:pPr marL="0" lvl="0" indent="0" algn="l">
              <a:lnSpc>
                <a:spcPct val="100000"/>
              </a:lnSpc>
              <a:spcBef>
                <a:spcPct val="0"/>
              </a:spcBef>
            </a:pPr>
            <a:r>
              <a:rPr lang="zh-CN" altLang="en-US" sz="4000" u="none" strike="noStrike">
                <a:solidFill>
                  <a:srgbClr val="1B4C84"/>
                </a:solidFill>
                <a:ea typeface="字由点字典黑 45J" panose="00020600040101010101" charset="-122"/>
              </a:rPr>
              <a:t>掌握关键技术融合路径与未来趋势。</a:t>
            </a:r>
            <a:endParaRPr lang="zh-CN" altLang="en-US" sz="4000" u="none" strike="noStrike">
              <a:solidFill>
                <a:srgbClr val="1B4C84"/>
              </a:solidFill>
              <a:ea typeface="字由点字典黑 45J" panose="00020600040101010101" charset="-122"/>
            </a:endParaRPr>
          </a:p>
        </p:txBody>
      </p:sp>
      <p:grpSp>
        <p:nvGrpSpPr>
          <p:cNvPr id="41" name="Group 41"/>
          <p:cNvGrpSpPr/>
          <p:nvPr/>
        </p:nvGrpSpPr>
        <p:grpSpPr>
          <a:xfrm rot="0">
            <a:off x="12783759" y="6384462"/>
            <a:ext cx="3194893" cy="612250"/>
            <a:chOff x="0" y="0"/>
            <a:chExt cx="792782" cy="151924"/>
          </a:xfrm>
        </p:grpSpPr>
        <p:sp>
          <p:nvSpPr>
            <p:cNvPr id="42" name="Freeform 42"/>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43" name="TextBox 43"/>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44" name="TextBox 44"/>
          <p:cNvSpPr txBox="1"/>
          <p:nvPr/>
        </p:nvSpPr>
        <p:spPr>
          <a:xfrm>
            <a:off x="13108131" y="6378713"/>
            <a:ext cx="2546150" cy="619125"/>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三</a:t>
            </a:r>
            <a:endParaRPr lang="zh-CN" altLang="en-US" sz="3990" spc="119">
              <a:solidFill>
                <a:srgbClr val="1B4C84"/>
              </a:solidFill>
              <a:ea typeface="字由点字奇妙体" panose="00020600040101010101" charset="-122"/>
            </a:endParaRPr>
          </a:p>
        </p:txBody>
      </p:sp>
      <p:sp>
        <p:nvSpPr>
          <p:cNvPr id="45" name="Freeform 45"/>
          <p:cNvSpPr/>
          <p:nvPr/>
        </p:nvSpPr>
        <p:spPr>
          <a:xfrm>
            <a:off x="15470502" y="6748839"/>
            <a:ext cx="225448" cy="164165"/>
          </a:xfrm>
          <a:custGeom>
            <a:avLst/>
            <a:gdLst/>
            <a:ahLst/>
            <a:cxnLst/>
            <a:rect l="l" t="t" r="r" b="b"/>
            <a:pathLst>
              <a:path w="225448" h="164165">
                <a:moveTo>
                  <a:pt x="0" y="0"/>
                </a:moveTo>
                <a:lnTo>
                  <a:pt x="225448" y="0"/>
                </a:lnTo>
                <a:lnTo>
                  <a:pt x="225448"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sp>
        <p:nvSpPr>
          <p:cNvPr id="46" name="Freeform 46"/>
          <p:cNvSpPr/>
          <p:nvPr/>
        </p:nvSpPr>
        <p:spPr>
          <a:xfrm>
            <a:off x="13111941" y="6748839"/>
            <a:ext cx="225448" cy="164165"/>
          </a:xfrm>
          <a:custGeom>
            <a:avLst/>
            <a:gdLst/>
            <a:ahLst/>
            <a:cxnLst/>
            <a:rect l="l" t="t" r="r" b="b"/>
            <a:pathLst>
              <a:path w="225448" h="164165">
                <a:moveTo>
                  <a:pt x="0" y="0"/>
                </a:moveTo>
                <a:lnTo>
                  <a:pt x="225448" y="0"/>
                </a:lnTo>
                <a:lnTo>
                  <a:pt x="225448" y="164165"/>
                </a:lnTo>
                <a:lnTo>
                  <a:pt x="0" y="164165"/>
                </a:lnTo>
                <a:lnTo>
                  <a:pt x="0" y="0"/>
                </a:lnTo>
                <a:close/>
              </a:path>
            </a:pathLst>
          </a:custGeom>
          <a:blipFill>
            <a:blip r:embed="rId9">
              <a:extLst>
                <a:ext uri="{96DAC541-7B7A-43D3-8B79-37D633B846F1}">
                  <asvg:svgBlip xmlns:asvg="http://schemas.microsoft.com/office/drawing/2016/SVG/main" r:embed="rId10"/>
                </a:ext>
              </a:extLst>
            </a:blip>
            <a:stretch>
              <a:fillRect l="-381284" r="-177496"/>
            </a:stretch>
          </a:blipFill>
        </p:spPr>
      </p:sp>
      <p:sp>
        <p:nvSpPr>
          <p:cNvPr id="47" name="TextBox 47"/>
          <p:cNvSpPr txBox="1"/>
          <p:nvPr/>
        </p:nvSpPr>
        <p:spPr>
          <a:xfrm>
            <a:off x="1961951" y="7168678"/>
            <a:ext cx="4390001" cy="1230630"/>
          </a:xfrm>
          <a:prstGeom prst="rect">
            <a:avLst/>
          </a:prstGeom>
        </p:spPr>
        <p:txBody>
          <a:bodyPr lIns="0" tIns="0" rIns="0" bIns="0" rtlCol="0" anchor="t">
            <a:spAutoFit/>
          </a:bodyPr>
          <a:lstStyle/>
          <a:p>
            <a:pPr marL="0" lvl="0" indent="0" algn="l">
              <a:lnSpc>
                <a:spcPct val="100000"/>
              </a:lnSpc>
              <a:spcBef>
                <a:spcPct val="0"/>
              </a:spcBef>
            </a:pPr>
            <a:r>
              <a:rPr lang="zh-CN" altLang="en-US" sz="4000" u="none" strike="noStrike">
                <a:solidFill>
                  <a:srgbClr val="1B4C84"/>
                </a:solidFill>
                <a:ea typeface="字由点字典黑 45J" panose="00020600040101010101" charset="-122"/>
              </a:rPr>
              <a:t>理解边缘计算的核心价值与应用场景。</a:t>
            </a:r>
            <a:endParaRPr lang="zh-CN" altLang="en-US" sz="4000" u="none" strike="noStrike">
              <a:solidFill>
                <a:srgbClr val="1B4C84"/>
              </a:solidFill>
              <a:ea typeface="字由点字典黑 45J" panose="00020600040101010101" charset="-122"/>
            </a:endParaRPr>
          </a:p>
        </p:txBody>
      </p:sp>
      <p:pic>
        <p:nvPicPr>
          <p:cNvPr id="60" name="https://photo-static-api.fotomore.com/creative/vcg/400/new/VCG41N1159201516.jpg?uid=386&amp;timestamp=1747182000&amp;sign=60a9deef2fc69108b95d1dcb81bf3cec" descr="天空中的网络和云概念"/>
          <p:cNvPicPr/>
          <p:nvPr/>
        </p:nvPicPr>
        <p:blipFill>
          <a:blip r:embed="rId12"/>
          <a:stretch>
            <a:fillRect/>
          </a:stretch>
        </p:blipFill>
        <p:spPr>
          <a:xfrm>
            <a:off x="7742555" y="2797810"/>
            <a:ext cx="2880000" cy="2880000"/>
          </a:xfrm>
          <a:prstGeom prst="ellipse">
            <a:avLst/>
          </a:prstGeom>
        </p:spPr>
      </p:pic>
      <p:pic>
        <p:nvPicPr>
          <p:cNvPr id="61" name="https://photo-static-api.fotomore.com/creative/vcg/400/version23/VCG41163254331.jpg?uid=386&amp;timestamp=1747182101&amp;sign=7f68a505b913f08e8c152df2b717191d" descr="机器人"/>
          <p:cNvPicPr/>
          <p:nvPr/>
        </p:nvPicPr>
        <p:blipFill>
          <a:blip r:embed="rId13"/>
          <a:stretch>
            <a:fillRect/>
          </a:stretch>
        </p:blipFill>
        <p:spPr>
          <a:xfrm>
            <a:off x="12938125" y="2912745"/>
            <a:ext cx="2880000" cy="2880000"/>
          </a:xfrm>
          <a:prstGeom prst="ellipse">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6389495" y="814573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flipH="1">
            <a:off x="378835" y="8243995"/>
            <a:ext cx="1529004" cy="1574264"/>
          </a:xfrm>
          <a:custGeom>
            <a:avLst/>
            <a:gdLst/>
            <a:ahLst/>
            <a:cxnLst/>
            <a:rect l="l" t="t" r="r" b="b"/>
            <a:pathLst>
              <a:path w="1529004" h="1574264">
                <a:moveTo>
                  <a:pt x="1529004" y="0"/>
                </a:moveTo>
                <a:lnTo>
                  <a:pt x="0" y="0"/>
                </a:lnTo>
                <a:lnTo>
                  <a:pt x="0" y="1574264"/>
                </a:lnTo>
                <a:lnTo>
                  <a:pt x="1529004" y="1574264"/>
                </a:lnTo>
                <a:lnTo>
                  <a:pt x="1529004"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rot="0">
            <a:off x="3144980" y="3938955"/>
            <a:ext cx="3871297" cy="901753"/>
            <a:chOff x="0" y="0"/>
            <a:chExt cx="960625" cy="223761"/>
          </a:xfrm>
        </p:grpSpPr>
        <p:sp>
          <p:nvSpPr>
            <p:cNvPr id="18" name="Freeform 18"/>
            <p:cNvSpPr/>
            <p:nvPr/>
          </p:nvSpPr>
          <p:spPr>
            <a:xfrm>
              <a:off x="0" y="0"/>
              <a:ext cx="960625" cy="223761"/>
            </a:xfrm>
            <a:custGeom>
              <a:avLst/>
              <a:gdLst/>
              <a:ahLst/>
              <a:cxnLst/>
              <a:rect l="l" t="t" r="r" b="b"/>
              <a:pathLst>
                <a:path w="960625" h="223761">
                  <a:moveTo>
                    <a:pt x="111881" y="0"/>
                  </a:moveTo>
                  <a:lnTo>
                    <a:pt x="848744" y="0"/>
                  </a:lnTo>
                  <a:cubicBezTo>
                    <a:pt x="878417" y="0"/>
                    <a:pt x="906874" y="11787"/>
                    <a:pt x="927856" y="32769"/>
                  </a:cubicBezTo>
                  <a:cubicBezTo>
                    <a:pt x="948838" y="53751"/>
                    <a:pt x="960625" y="82208"/>
                    <a:pt x="960625" y="111881"/>
                  </a:cubicBezTo>
                  <a:lnTo>
                    <a:pt x="960625" y="111881"/>
                  </a:lnTo>
                  <a:cubicBezTo>
                    <a:pt x="960625" y="141553"/>
                    <a:pt x="948838" y="170011"/>
                    <a:pt x="927856" y="190992"/>
                  </a:cubicBezTo>
                  <a:cubicBezTo>
                    <a:pt x="906874" y="211974"/>
                    <a:pt x="878417" y="223761"/>
                    <a:pt x="8487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w="38100" cap="rnd">
              <a:solidFill>
                <a:srgbClr val="1B4C84"/>
              </a:solidFill>
              <a:prstDash val="solid"/>
              <a:round/>
            </a:ln>
          </p:spPr>
        </p:sp>
        <p:sp>
          <p:nvSpPr>
            <p:cNvPr id="19" name="TextBox 19"/>
            <p:cNvSpPr txBox="1"/>
            <p:nvPr/>
          </p:nvSpPr>
          <p:spPr>
            <a:xfrm>
              <a:off x="0" y="-133350"/>
              <a:ext cx="960625" cy="357111"/>
            </a:xfrm>
            <a:prstGeom prst="rect">
              <a:avLst/>
            </a:prstGeom>
          </p:spPr>
          <p:txBody>
            <a:bodyPr lIns="50800" tIns="50800" rIns="50800" bIns="50800" rtlCol="0" anchor="ctr"/>
            <a:lstStyle/>
            <a:p>
              <a:pPr marL="0" lvl="0" indent="0" algn="ctr">
                <a:lnSpc>
                  <a:spcPts val="4150"/>
                </a:lnSpc>
                <a:spcBef>
                  <a:spcPct val="0"/>
                </a:spcBef>
              </a:pPr>
            </a:p>
          </p:txBody>
        </p:sp>
      </p:grpSp>
      <p:grpSp>
        <p:nvGrpSpPr>
          <p:cNvPr id="20" name="Group 20"/>
          <p:cNvGrpSpPr/>
          <p:nvPr/>
        </p:nvGrpSpPr>
        <p:grpSpPr>
          <a:xfrm rot="0">
            <a:off x="3144980" y="6390985"/>
            <a:ext cx="3871297" cy="901753"/>
            <a:chOff x="0" y="0"/>
            <a:chExt cx="960625" cy="223761"/>
          </a:xfrm>
        </p:grpSpPr>
        <p:sp>
          <p:nvSpPr>
            <p:cNvPr id="21" name="Freeform 21"/>
            <p:cNvSpPr/>
            <p:nvPr/>
          </p:nvSpPr>
          <p:spPr>
            <a:xfrm>
              <a:off x="0" y="0"/>
              <a:ext cx="960625" cy="223761"/>
            </a:xfrm>
            <a:custGeom>
              <a:avLst/>
              <a:gdLst/>
              <a:ahLst/>
              <a:cxnLst/>
              <a:rect l="l" t="t" r="r" b="b"/>
              <a:pathLst>
                <a:path w="960625" h="223761">
                  <a:moveTo>
                    <a:pt x="111881" y="0"/>
                  </a:moveTo>
                  <a:lnTo>
                    <a:pt x="848744" y="0"/>
                  </a:lnTo>
                  <a:cubicBezTo>
                    <a:pt x="878417" y="0"/>
                    <a:pt x="906874" y="11787"/>
                    <a:pt x="927856" y="32769"/>
                  </a:cubicBezTo>
                  <a:cubicBezTo>
                    <a:pt x="948838" y="53751"/>
                    <a:pt x="960625" y="82208"/>
                    <a:pt x="960625" y="111881"/>
                  </a:cubicBezTo>
                  <a:lnTo>
                    <a:pt x="960625" y="111881"/>
                  </a:lnTo>
                  <a:cubicBezTo>
                    <a:pt x="960625" y="141553"/>
                    <a:pt x="948838" y="170011"/>
                    <a:pt x="927856" y="190992"/>
                  </a:cubicBezTo>
                  <a:cubicBezTo>
                    <a:pt x="906874" y="211974"/>
                    <a:pt x="878417" y="223761"/>
                    <a:pt x="8487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w="38100" cap="rnd">
              <a:solidFill>
                <a:srgbClr val="1B4C84"/>
              </a:solidFill>
              <a:prstDash val="solid"/>
              <a:round/>
            </a:ln>
          </p:spPr>
        </p:sp>
        <p:sp>
          <p:nvSpPr>
            <p:cNvPr id="22" name="TextBox 22"/>
            <p:cNvSpPr txBox="1"/>
            <p:nvPr/>
          </p:nvSpPr>
          <p:spPr>
            <a:xfrm>
              <a:off x="0" y="-133350"/>
              <a:ext cx="960625" cy="357111"/>
            </a:xfrm>
            <a:prstGeom prst="rect">
              <a:avLst/>
            </a:prstGeom>
          </p:spPr>
          <p:txBody>
            <a:bodyPr lIns="50800" tIns="50800" rIns="50800" bIns="50800" rtlCol="0" anchor="ctr"/>
            <a:lstStyle/>
            <a:p>
              <a:pPr marL="0" lvl="0" indent="0" algn="ctr">
                <a:lnSpc>
                  <a:spcPts val="4150"/>
                </a:lnSpc>
                <a:spcBef>
                  <a:spcPct val="0"/>
                </a:spcBef>
              </a:pPr>
            </a:p>
          </p:txBody>
        </p:sp>
      </p:grpSp>
      <p:grpSp>
        <p:nvGrpSpPr>
          <p:cNvPr id="23" name="Group 23"/>
          <p:cNvGrpSpPr/>
          <p:nvPr/>
        </p:nvGrpSpPr>
        <p:grpSpPr>
          <a:xfrm rot="0">
            <a:off x="2058817" y="5056787"/>
            <a:ext cx="5019739" cy="192477"/>
            <a:chOff x="0" y="0"/>
            <a:chExt cx="6692986" cy="256636"/>
          </a:xfrm>
        </p:grpSpPr>
        <p:sp>
          <p:nvSpPr>
            <p:cNvPr id="24" name="Freeform 24"/>
            <p:cNvSpPr/>
            <p:nvPr/>
          </p:nvSpPr>
          <p:spPr>
            <a:xfrm>
              <a:off x="0" y="0"/>
              <a:ext cx="2321797" cy="256636"/>
            </a:xfrm>
            <a:custGeom>
              <a:avLst/>
              <a:gdLst/>
              <a:ahLst/>
              <a:cxnLst/>
              <a:rect l="l" t="t" r="r" b="b"/>
              <a:pathLst>
                <a:path w="2321797" h="256636">
                  <a:moveTo>
                    <a:pt x="0" y="0"/>
                  </a:moveTo>
                  <a:lnTo>
                    <a:pt x="2321797" y="0"/>
                  </a:lnTo>
                  <a:lnTo>
                    <a:pt x="2321797" y="256636"/>
                  </a:lnTo>
                  <a:lnTo>
                    <a:pt x="0" y="256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25"/>
            <p:cNvSpPr/>
            <p:nvPr/>
          </p:nvSpPr>
          <p:spPr>
            <a:xfrm>
              <a:off x="2497157" y="0"/>
              <a:ext cx="2321797" cy="256636"/>
            </a:xfrm>
            <a:custGeom>
              <a:avLst/>
              <a:gdLst/>
              <a:ahLst/>
              <a:cxnLst/>
              <a:rect l="l" t="t" r="r" b="b"/>
              <a:pathLst>
                <a:path w="2321797" h="256636">
                  <a:moveTo>
                    <a:pt x="0" y="0"/>
                  </a:moveTo>
                  <a:lnTo>
                    <a:pt x="2321796" y="0"/>
                  </a:lnTo>
                  <a:lnTo>
                    <a:pt x="2321796" y="256636"/>
                  </a:lnTo>
                  <a:lnTo>
                    <a:pt x="0" y="256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4996753" y="0"/>
              <a:ext cx="1696232" cy="256636"/>
            </a:xfrm>
            <a:custGeom>
              <a:avLst/>
              <a:gdLst/>
              <a:ahLst/>
              <a:cxnLst/>
              <a:rect l="l" t="t" r="r" b="b"/>
              <a:pathLst>
                <a:path w="1696232" h="256636">
                  <a:moveTo>
                    <a:pt x="0" y="0"/>
                  </a:moveTo>
                  <a:lnTo>
                    <a:pt x="1696233" y="0"/>
                  </a:lnTo>
                  <a:lnTo>
                    <a:pt x="1696233" y="256636"/>
                  </a:lnTo>
                  <a:lnTo>
                    <a:pt x="0" y="256636"/>
                  </a:lnTo>
                  <a:lnTo>
                    <a:pt x="0" y="0"/>
                  </a:lnTo>
                  <a:close/>
                </a:path>
              </a:pathLst>
            </a:custGeom>
            <a:blipFill>
              <a:blip r:embed="rId5">
                <a:extLst>
                  <a:ext uri="{96DAC541-7B7A-43D3-8B79-37D633B846F1}">
                    <asvg:svgBlip xmlns:asvg="http://schemas.microsoft.com/office/drawing/2016/SVG/main" r:embed="rId6"/>
                  </a:ext>
                </a:extLst>
              </a:blip>
              <a:stretch>
                <a:fillRect r="-36879"/>
              </a:stretch>
            </a:blipFill>
          </p:spPr>
        </p:sp>
      </p:grpSp>
      <p:sp>
        <p:nvSpPr>
          <p:cNvPr id="27" name="Freeform 27"/>
          <p:cNvSpPr/>
          <p:nvPr/>
        </p:nvSpPr>
        <p:spPr>
          <a:xfrm>
            <a:off x="2058817" y="7522386"/>
            <a:ext cx="1741348" cy="192477"/>
          </a:xfrm>
          <a:custGeom>
            <a:avLst/>
            <a:gdLst/>
            <a:ahLst/>
            <a:cxnLst/>
            <a:rect l="l" t="t" r="r" b="b"/>
            <a:pathLst>
              <a:path w="1741348" h="192477">
                <a:moveTo>
                  <a:pt x="0" y="0"/>
                </a:moveTo>
                <a:lnTo>
                  <a:pt x="1741347" y="0"/>
                </a:lnTo>
                <a:lnTo>
                  <a:pt x="1741347"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3931684" y="7522386"/>
            <a:ext cx="1741348" cy="192477"/>
          </a:xfrm>
          <a:custGeom>
            <a:avLst/>
            <a:gdLst/>
            <a:ahLst/>
            <a:cxnLst/>
            <a:rect l="l" t="t" r="r" b="b"/>
            <a:pathLst>
              <a:path w="1741348" h="192477">
                <a:moveTo>
                  <a:pt x="0" y="0"/>
                </a:moveTo>
                <a:lnTo>
                  <a:pt x="1741348" y="0"/>
                </a:lnTo>
                <a:lnTo>
                  <a:pt x="1741348"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5806382" y="7522386"/>
            <a:ext cx="1272174" cy="192477"/>
          </a:xfrm>
          <a:custGeom>
            <a:avLst/>
            <a:gdLst/>
            <a:ahLst/>
            <a:cxnLst/>
            <a:rect l="l" t="t" r="r" b="b"/>
            <a:pathLst>
              <a:path w="1272174" h="192477">
                <a:moveTo>
                  <a:pt x="0" y="0"/>
                </a:moveTo>
                <a:lnTo>
                  <a:pt x="1272174" y="0"/>
                </a:lnTo>
                <a:lnTo>
                  <a:pt x="1272174"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r="-36879"/>
            </a:stretch>
          </a:blipFill>
        </p:spPr>
      </p:sp>
      <p:sp>
        <p:nvSpPr>
          <p:cNvPr id="30" name="TextBox 30"/>
          <p:cNvSpPr txBox="1"/>
          <p:nvPr/>
        </p:nvSpPr>
        <p:spPr>
          <a:xfrm>
            <a:off x="3865251" y="3962131"/>
            <a:ext cx="2880817" cy="810895"/>
          </a:xfrm>
          <a:prstGeom prst="rect">
            <a:avLst/>
          </a:prstGeom>
        </p:spPr>
        <p:txBody>
          <a:bodyPr lIns="0" tIns="0" rIns="0" bIns="0" rtlCol="0" anchor="t">
            <a:spAutoFit/>
          </a:bodyPr>
          <a:lstStyle/>
          <a:p>
            <a:pPr algn="ctr">
              <a:lnSpc>
                <a:spcPts val="6325"/>
              </a:lnSpc>
              <a:spcBef>
                <a:spcPct val="0"/>
              </a:spcBef>
            </a:pPr>
            <a:r>
              <a:rPr lang="zh-CN" altLang="en-US" sz="4515">
                <a:solidFill>
                  <a:srgbClr val="1B4C84"/>
                </a:solidFill>
                <a:ea typeface="字由点字奇妙体" panose="00020600040101010101" charset="-122"/>
              </a:rPr>
              <a:t>核心价值</a:t>
            </a:r>
            <a:endParaRPr lang="zh-CN" altLang="en-US" sz="4515">
              <a:solidFill>
                <a:srgbClr val="1B4C84"/>
              </a:solidFill>
              <a:ea typeface="字由点字奇妙体" panose="00020600040101010101" charset="-122"/>
            </a:endParaRPr>
          </a:p>
        </p:txBody>
      </p:sp>
      <p:sp>
        <p:nvSpPr>
          <p:cNvPr id="31" name="TextBox 31"/>
          <p:cNvSpPr txBox="1"/>
          <p:nvPr/>
        </p:nvSpPr>
        <p:spPr>
          <a:xfrm>
            <a:off x="3865251" y="6414161"/>
            <a:ext cx="2880817" cy="810895"/>
          </a:xfrm>
          <a:prstGeom prst="rect">
            <a:avLst/>
          </a:prstGeom>
        </p:spPr>
        <p:txBody>
          <a:bodyPr lIns="0" tIns="0" rIns="0" bIns="0" rtlCol="0" anchor="t">
            <a:spAutoFit/>
          </a:bodyPr>
          <a:lstStyle/>
          <a:p>
            <a:pPr algn="ctr">
              <a:lnSpc>
                <a:spcPts val="6325"/>
              </a:lnSpc>
              <a:spcBef>
                <a:spcPct val="0"/>
              </a:spcBef>
            </a:pPr>
            <a:r>
              <a:rPr lang="zh-CN" altLang="en-US" sz="4515">
                <a:solidFill>
                  <a:srgbClr val="1B4C84"/>
                </a:solidFill>
                <a:ea typeface="字由点字奇妙体" panose="00020600040101010101" charset="-122"/>
              </a:rPr>
              <a:t>关键技术</a:t>
            </a:r>
            <a:endParaRPr lang="zh-CN" altLang="en-US" sz="4515">
              <a:solidFill>
                <a:srgbClr val="1B4C84"/>
              </a:solidFill>
              <a:ea typeface="字由点字奇妙体" panose="00020600040101010101" charset="-122"/>
            </a:endParaRPr>
          </a:p>
        </p:txBody>
      </p:sp>
      <p:grpSp>
        <p:nvGrpSpPr>
          <p:cNvPr id="32" name="Group 32"/>
          <p:cNvGrpSpPr/>
          <p:nvPr/>
        </p:nvGrpSpPr>
        <p:grpSpPr>
          <a:xfrm rot="0">
            <a:off x="12399287" y="3938955"/>
            <a:ext cx="3871297" cy="901753"/>
            <a:chOff x="0" y="0"/>
            <a:chExt cx="960625" cy="223761"/>
          </a:xfrm>
        </p:grpSpPr>
        <p:sp>
          <p:nvSpPr>
            <p:cNvPr id="33" name="Freeform 33"/>
            <p:cNvSpPr/>
            <p:nvPr/>
          </p:nvSpPr>
          <p:spPr>
            <a:xfrm>
              <a:off x="0" y="0"/>
              <a:ext cx="960625" cy="223761"/>
            </a:xfrm>
            <a:custGeom>
              <a:avLst/>
              <a:gdLst/>
              <a:ahLst/>
              <a:cxnLst/>
              <a:rect l="l" t="t" r="r" b="b"/>
              <a:pathLst>
                <a:path w="960625" h="223761">
                  <a:moveTo>
                    <a:pt x="111881" y="0"/>
                  </a:moveTo>
                  <a:lnTo>
                    <a:pt x="848744" y="0"/>
                  </a:lnTo>
                  <a:cubicBezTo>
                    <a:pt x="878417" y="0"/>
                    <a:pt x="906874" y="11787"/>
                    <a:pt x="927856" y="32769"/>
                  </a:cubicBezTo>
                  <a:cubicBezTo>
                    <a:pt x="948838" y="53751"/>
                    <a:pt x="960625" y="82208"/>
                    <a:pt x="960625" y="111881"/>
                  </a:cubicBezTo>
                  <a:lnTo>
                    <a:pt x="960625" y="111881"/>
                  </a:lnTo>
                  <a:cubicBezTo>
                    <a:pt x="960625" y="141553"/>
                    <a:pt x="948838" y="170011"/>
                    <a:pt x="927856" y="190992"/>
                  </a:cubicBezTo>
                  <a:cubicBezTo>
                    <a:pt x="906874" y="211974"/>
                    <a:pt x="878417" y="223761"/>
                    <a:pt x="8487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w="38100" cap="rnd">
              <a:solidFill>
                <a:srgbClr val="1B4C84"/>
              </a:solidFill>
              <a:prstDash val="solid"/>
              <a:round/>
            </a:ln>
          </p:spPr>
        </p:sp>
        <p:sp>
          <p:nvSpPr>
            <p:cNvPr id="34" name="TextBox 34"/>
            <p:cNvSpPr txBox="1"/>
            <p:nvPr/>
          </p:nvSpPr>
          <p:spPr>
            <a:xfrm>
              <a:off x="0" y="-133350"/>
              <a:ext cx="960625" cy="357111"/>
            </a:xfrm>
            <a:prstGeom prst="rect">
              <a:avLst/>
            </a:prstGeom>
          </p:spPr>
          <p:txBody>
            <a:bodyPr lIns="50800" tIns="50800" rIns="50800" bIns="50800" rtlCol="0" anchor="ctr"/>
            <a:lstStyle/>
            <a:p>
              <a:pPr marL="0" lvl="0" indent="0" algn="ctr">
                <a:lnSpc>
                  <a:spcPts val="4150"/>
                </a:lnSpc>
                <a:spcBef>
                  <a:spcPct val="0"/>
                </a:spcBef>
              </a:pPr>
            </a:p>
          </p:txBody>
        </p:sp>
      </p:grpSp>
      <p:grpSp>
        <p:nvGrpSpPr>
          <p:cNvPr id="35" name="Group 35"/>
          <p:cNvGrpSpPr/>
          <p:nvPr/>
        </p:nvGrpSpPr>
        <p:grpSpPr>
          <a:xfrm rot="0">
            <a:off x="12399287" y="6390985"/>
            <a:ext cx="3871297" cy="901753"/>
            <a:chOff x="0" y="0"/>
            <a:chExt cx="960625" cy="223761"/>
          </a:xfrm>
        </p:grpSpPr>
        <p:sp>
          <p:nvSpPr>
            <p:cNvPr id="36" name="Freeform 36"/>
            <p:cNvSpPr/>
            <p:nvPr/>
          </p:nvSpPr>
          <p:spPr>
            <a:xfrm>
              <a:off x="0" y="0"/>
              <a:ext cx="960625" cy="223761"/>
            </a:xfrm>
            <a:custGeom>
              <a:avLst/>
              <a:gdLst/>
              <a:ahLst/>
              <a:cxnLst/>
              <a:rect l="l" t="t" r="r" b="b"/>
              <a:pathLst>
                <a:path w="960625" h="223761">
                  <a:moveTo>
                    <a:pt x="111881" y="0"/>
                  </a:moveTo>
                  <a:lnTo>
                    <a:pt x="848744" y="0"/>
                  </a:lnTo>
                  <a:cubicBezTo>
                    <a:pt x="878417" y="0"/>
                    <a:pt x="906874" y="11787"/>
                    <a:pt x="927856" y="32769"/>
                  </a:cubicBezTo>
                  <a:cubicBezTo>
                    <a:pt x="948838" y="53751"/>
                    <a:pt x="960625" y="82208"/>
                    <a:pt x="960625" y="111881"/>
                  </a:cubicBezTo>
                  <a:lnTo>
                    <a:pt x="960625" y="111881"/>
                  </a:lnTo>
                  <a:cubicBezTo>
                    <a:pt x="960625" y="141553"/>
                    <a:pt x="948838" y="170011"/>
                    <a:pt x="927856" y="190992"/>
                  </a:cubicBezTo>
                  <a:cubicBezTo>
                    <a:pt x="906874" y="211974"/>
                    <a:pt x="878417" y="223761"/>
                    <a:pt x="848744" y="223761"/>
                  </a:cubicBezTo>
                  <a:lnTo>
                    <a:pt x="111881" y="223761"/>
                  </a:lnTo>
                  <a:cubicBezTo>
                    <a:pt x="82208" y="223761"/>
                    <a:pt x="53751" y="211974"/>
                    <a:pt x="32769" y="190992"/>
                  </a:cubicBezTo>
                  <a:cubicBezTo>
                    <a:pt x="11787" y="170011"/>
                    <a:pt x="0" y="141553"/>
                    <a:pt x="0" y="111881"/>
                  </a:cubicBezTo>
                  <a:lnTo>
                    <a:pt x="0" y="111881"/>
                  </a:lnTo>
                  <a:cubicBezTo>
                    <a:pt x="0" y="82208"/>
                    <a:pt x="11787" y="53751"/>
                    <a:pt x="32769" y="32769"/>
                  </a:cubicBezTo>
                  <a:cubicBezTo>
                    <a:pt x="53751" y="11787"/>
                    <a:pt x="82208" y="0"/>
                    <a:pt x="111881" y="0"/>
                  </a:cubicBezTo>
                  <a:close/>
                </a:path>
              </a:pathLst>
            </a:custGeom>
            <a:solidFill>
              <a:srgbClr val="A7D3EC"/>
            </a:solidFill>
            <a:ln w="38100" cap="rnd">
              <a:solidFill>
                <a:srgbClr val="1B4C84"/>
              </a:solidFill>
              <a:prstDash val="solid"/>
              <a:round/>
            </a:ln>
          </p:spPr>
        </p:sp>
        <p:sp>
          <p:nvSpPr>
            <p:cNvPr id="37" name="TextBox 37"/>
            <p:cNvSpPr txBox="1"/>
            <p:nvPr/>
          </p:nvSpPr>
          <p:spPr>
            <a:xfrm>
              <a:off x="0" y="-133350"/>
              <a:ext cx="960625" cy="357111"/>
            </a:xfrm>
            <a:prstGeom prst="rect">
              <a:avLst/>
            </a:prstGeom>
          </p:spPr>
          <p:txBody>
            <a:bodyPr lIns="50800" tIns="50800" rIns="50800" bIns="50800" rtlCol="0" anchor="ctr"/>
            <a:lstStyle/>
            <a:p>
              <a:pPr marL="0" lvl="0" indent="0" algn="ctr">
                <a:lnSpc>
                  <a:spcPts val="4150"/>
                </a:lnSpc>
                <a:spcBef>
                  <a:spcPct val="0"/>
                </a:spcBef>
              </a:pPr>
            </a:p>
          </p:txBody>
        </p:sp>
      </p:grpSp>
      <p:sp>
        <p:nvSpPr>
          <p:cNvPr id="38" name="Freeform 38"/>
          <p:cNvSpPr/>
          <p:nvPr/>
        </p:nvSpPr>
        <p:spPr>
          <a:xfrm>
            <a:off x="11250844" y="5056787"/>
            <a:ext cx="1741348" cy="192477"/>
          </a:xfrm>
          <a:custGeom>
            <a:avLst/>
            <a:gdLst/>
            <a:ahLst/>
            <a:cxnLst/>
            <a:rect l="l" t="t" r="r" b="b"/>
            <a:pathLst>
              <a:path w="1741348" h="192477">
                <a:moveTo>
                  <a:pt x="0" y="0"/>
                </a:moveTo>
                <a:lnTo>
                  <a:pt x="1741348" y="0"/>
                </a:lnTo>
                <a:lnTo>
                  <a:pt x="1741348" y="192476"/>
                </a:lnTo>
                <a:lnTo>
                  <a:pt x="0" y="1924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3123712" y="5056787"/>
            <a:ext cx="1741348" cy="192477"/>
          </a:xfrm>
          <a:custGeom>
            <a:avLst/>
            <a:gdLst/>
            <a:ahLst/>
            <a:cxnLst/>
            <a:rect l="l" t="t" r="r" b="b"/>
            <a:pathLst>
              <a:path w="1741348" h="192477">
                <a:moveTo>
                  <a:pt x="0" y="0"/>
                </a:moveTo>
                <a:lnTo>
                  <a:pt x="1741347" y="0"/>
                </a:lnTo>
                <a:lnTo>
                  <a:pt x="1741347" y="192476"/>
                </a:lnTo>
                <a:lnTo>
                  <a:pt x="0" y="1924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0" name="Freeform 40"/>
          <p:cNvSpPr/>
          <p:nvPr/>
        </p:nvSpPr>
        <p:spPr>
          <a:xfrm>
            <a:off x="14998409" y="5056787"/>
            <a:ext cx="1272174" cy="192477"/>
          </a:xfrm>
          <a:custGeom>
            <a:avLst/>
            <a:gdLst/>
            <a:ahLst/>
            <a:cxnLst/>
            <a:rect l="l" t="t" r="r" b="b"/>
            <a:pathLst>
              <a:path w="1272174" h="192477">
                <a:moveTo>
                  <a:pt x="0" y="0"/>
                </a:moveTo>
                <a:lnTo>
                  <a:pt x="1272174" y="0"/>
                </a:lnTo>
                <a:lnTo>
                  <a:pt x="1272174" y="192476"/>
                </a:lnTo>
                <a:lnTo>
                  <a:pt x="0" y="192476"/>
                </a:lnTo>
                <a:lnTo>
                  <a:pt x="0" y="0"/>
                </a:lnTo>
                <a:close/>
              </a:path>
            </a:pathLst>
          </a:custGeom>
          <a:blipFill>
            <a:blip r:embed="rId5">
              <a:extLst>
                <a:ext uri="{96DAC541-7B7A-43D3-8B79-37D633B846F1}">
                  <asvg:svgBlip xmlns:asvg="http://schemas.microsoft.com/office/drawing/2016/SVG/main" r:embed="rId6"/>
                </a:ext>
              </a:extLst>
            </a:blip>
            <a:stretch>
              <a:fillRect r="-36879"/>
            </a:stretch>
          </a:blipFill>
        </p:spPr>
      </p:sp>
      <p:sp>
        <p:nvSpPr>
          <p:cNvPr id="41" name="Freeform 41"/>
          <p:cNvSpPr/>
          <p:nvPr/>
        </p:nvSpPr>
        <p:spPr>
          <a:xfrm>
            <a:off x="11250844" y="7522386"/>
            <a:ext cx="1741348" cy="192477"/>
          </a:xfrm>
          <a:custGeom>
            <a:avLst/>
            <a:gdLst/>
            <a:ahLst/>
            <a:cxnLst/>
            <a:rect l="l" t="t" r="r" b="b"/>
            <a:pathLst>
              <a:path w="1741348" h="192477">
                <a:moveTo>
                  <a:pt x="0" y="0"/>
                </a:moveTo>
                <a:lnTo>
                  <a:pt x="1741348" y="0"/>
                </a:lnTo>
                <a:lnTo>
                  <a:pt x="1741348"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2" name="Freeform 42"/>
          <p:cNvSpPr/>
          <p:nvPr/>
        </p:nvSpPr>
        <p:spPr>
          <a:xfrm>
            <a:off x="13123712" y="7522386"/>
            <a:ext cx="1741348" cy="192477"/>
          </a:xfrm>
          <a:custGeom>
            <a:avLst/>
            <a:gdLst/>
            <a:ahLst/>
            <a:cxnLst/>
            <a:rect l="l" t="t" r="r" b="b"/>
            <a:pathLst>
              <a:path w="1741348" h="192477">
                <a:moveTo>
                  <a:pt x="0" y="0"/>
                </a:moveTo>
                <a:lnTo>
                  <a:pt x="1741347" y="0"/>
                </a:lnTo>
                <a:lnTo>
                  <a:pt x="1741347"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Freeform 43"/>
          <p:cNvSpPr/>
          <p:nvPr/>
        </p:nvSpPr>
        <p:spPr>
          <a:xfrm>
            <a:off x="14998409" y="7522386"/>
            <a:ext cx="1272174" cy="192477"/>
          </a:xfrm>
          <a:custGeom>
            <a:avLst/>
            <a:gdLst/>
            <a:ahLst/>
            <a:cxnLst/>
            <a:rect l="l" t="t" r="r" b="b"/>
            <a:pathLst>
              <a:path w="1272174" h="192477">
                <a:moveTo>
                  <a:pt x="0" y="0"/>
                </a:moveTo>
                <a:lnTo>
                  <a:pt x="1272174" y="0"/>
                </a:lnTo>
                <a:lnTo>
                  <a:pt x="1272174" y="192477"/>
                </a:lnTo>
                <a:lnTo>
                  <a:pt x="0" y="192477"/>
                </a:lnTo>
                <a:lnTo>
                  <a:pt x="0" y="0"/>
                </a:lnTo>
                <a:close/>
              </a:path>
            </a:pathLst>
          </a:custGeom>
          <a:blipFill>
            <a:blip r:embed="rId5">
              <a:extLst>
                <a:ext uri="{96DAC541-7B7A-43D3-8B79-37D633B846F1}">
                  <asvg:svgBlip xmlns:asvg="http://schemas.microsoft.com/office/drawing/2016/SVG/main" r:embed="rId6"/>
                </a:ext>
              </a:extLst>
            </a:blip>
            <a:stretch>
              <a:fillRect r="-36879"/>
            </a:stretch>
          </a:blipFill>
        </p:spPr>
      </p:sp>
      <p:sp>
        <p:nvSpPr>
          <p:cNvPr id="44" name="TextBox 44"/>
          <p:cNvSpPr txBox="1"/>
          <p:nvPr/>
        </p:nvSpPr>
        <p:spPr>
          <a:xfrm>
            <a:off x="13176399" y="3962131"/>
            <a:ext cx="2880817" cy="810895"/>
          </a:xfrm>
          <a:prstGeom prst="rect">
            <a:avLst/>
          </a:prstGeom>
        </p:spPr>
        <p:txBody>
          <a:bodyPr lIns="0" tIns="0" rIns="0" bIns="0" rtlCol="0" anchor="t">
            <a:spAutoFit/>
          </a:bodyPr>
          <a:lstStyle/>
          <a:p>
            <a:pPr algn="ctr">
              <a:lnSpc>
                <a:spcPts val="6325"/>
              </a:lnSpc>
              <a:spcBef>
                <a:spcPct val="0"/>
              </a:spcBef>
            </a:pPr>
            <a:r>
              <a:rPr lang="zh-CN" altLang="en-US" sz="4515">
                <a:solidFill>
                  <a:srgbClr val="1B4C84"/>
                </a:solidFill>
                <a:ea typeface="字由点字奇妙体" panose="00020600040101010101" charset="-122"/>
              </a:rPr>
              <a:t>云边端架构</a:t>
            </a:r>
            <a:endParaRPr lang="zh-CN" altLang="en-US" sz="4515">
              <a:solidFill>
                <a:srgbClr val="1B4C84"/>
              </a:solidFill>
              <a:ea typeface="字由点字奇妙体" panose="00020600040101010101" charset="-122"/>
            </a:endParaRPr>
          </a:p>
        </p:txBody>
      </p:sp>
      <p:sp>
        <p:nvSpPr>
          <p:cNvPr id="45" name="TextBox 45"/>
          <p:cNvSpPr txBox="1"/>
          <p:nvPr/>
        </p:nvSpPr>
        <p:spPr>
          <a:xfrm>
            <a:off x="13176399" y="6414161"/>
            <a:ext cx="2880817" cy="810895"/>
          </a:xfrm>
          <a:prstGeom prst="rect">
            <a:avLst/>
          </a:prstGeom>
        </p:spPr>
        <p:txBody>
          <a:bodyPr lIns="0" tIns="0" rIns="0" bIns="0" rtlCol="0" anchor="t">
            <a:spAutoFit/>
          </a:bodyPr>
          <a:lstStyle/>
          <a:p>
            <a:pPr algn="ctr">
              <a:lnSpc>
                <a:spcPts val="6325"/>
              </a:lnSpc>
              <a:spcBef>
                <a:spcPct val="0"/>
              </a:spcBef>
            </a:pPr>
            <a:r>
              <a:rPr lang="zh-CN" altLang="en-US" sz="4515">
                <a:solidFill>
                  <a:srgbClr val="1B4C84"/>
                </a:solidFill>
                <a:ea typeface="字由点字奇妙体" panose="00020600040101010101" charset="-122"/>
              </a:rPr>
              <a:t>未来趋势</a:t>
            </a:r>
            <a:endParaRPr lang="zh-CN" altLang="en-US" sz="4515">
              <a:solidFill>
                <a:srgbClr val="1B4C84"/>
              </a:solidFill>
              <a:ea typeface="字由点字奇妙体" panose="00020600040101010101" charset="-122"/>
            </a:endParaRPr>
          </a:p>
        </p:txBody>
      </p:sp>
      <p:sp>
        <p:nvSpPr>
          <p:cNvPr id="46" name="Freeform 46"/>
          <p:cNvSpPr/>
          <p:nvPr/>
        </p:nvSpPr>
        <p:spPr>
          <a:xfrm>
            <a:off x="8080263" y="1787090"/>
            <a:ext cx="2127473" cy="1042462"/>
          </a:xfrm>
          <a:custGeom>
            <a:avLst/>
            <a:gdLst/>
            <a:ahLst/>
            <a:cxnLst/>
            <a:rect l="l" t="t" r="r" b="b"/>
            <a:pathLst>
              <a:path w="2127473" h="1042462">
                <a:moveTo>
                  <a:pt x="0" y="0"/>
                </a:moveTo>
                <a:lnTo>
                  <a:pt x="2127474" y="0"/>
                </a:lnTo>
                <a:lnTo>
                  <a:pt x="2127474" y="1042462"/>
                </a:lnTo>
                <a:lnTo>
                  <a:pt x="0" y="10424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Freeform 47"/>
          <p:cNvSpPr/>
          <p:nvPr/>
        </p:nvSpPr>
        <p:spPr>
          <a:xfrm>
            <a:off x="12649417" y="4152593"/>
            <a:ext cx="461586" cy="444276"/>
          </a:xfrm>
          <a:custGeom>
            <a:avLst/>
            <a:gdLst/>
            <a:ahLst/>
            <a:cxnLst/>
            <a:rect l="l" t="t" r="r" b="b"/>
            <a:pathLst>
              <a:path w="461586" h="444276">
                <a:moveTo>
                  <a:pt x="0" y="0"/>
                </a:moveTo>
                <a:lnTo>
                  <a:pt x="461586" y="0"/>
                </a:lnTo>
                <a:lnTo>
                  <a:pt x="461586" y="444277"/>
                </a:lnTo>
                <a:lnTo>
                  <a:pt x="0" y="444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8" name="Freeform 48"/>
          <p:cNvSpPr/>
          <p:nvPr/>
        </p:nvSpPr>
        <p:spPr>
          <a:xfrm>
            <a:off x="3569371" y="4157673"/>
            <a:ext cx="461586" cy="444276"/>
          </a:xfrm>
          <a:custGeom>
            <a:avLst/>
            <a:gdLst/>
            <a:ahLst/>
            <a:cxnLst/>
            <a:rect l="l" t="t" r="r" b="b"/>
            <a:pathLst>
              <a:path w="461586" h="444276">
                <a:moveTo>
                  <a:pt x="0" y="0"/>
                </a:moveTo>
                <a:lnTo>
                  <a:pt x="461586" y="0"/>
                </a:lnTo>
                <a:lnTo>
                  <a:pt x="461586" y="444277"/>
                </a:lnTo>
                <a:lnTo>
                  <a:pt x="0" y="444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9" name="Freeform 49"/>
          <p:cNvSpPr/>
          <p:nvPr/>
        </p:nvSpPr>
        <p:spPr>
          <a:xfrm>
            <a:off x="12894527" y="6638773"/>
            <a:ext cx="461586" cy="444276"/>
          </a:xfrm>
          <a:custGeom>
            <a:avLst/>
            <a:gdLst/>
            <a:ahLst/>
            <a:cxnLst/>
            <a:rect l="l" t="t" r="r" b="b"/>
            <a:pathLst>
              <a:path w="461586" h="444276">
                <a:moveTo>
                  <a:pt x="0" y="0"/>
                </a:moveTo>
                <a:lnTo>
                  <a:pt x="461586" y="0"/>
                </a:lnTo>
                <a:lnTo>
                  <a:pt x="461586" y="444277"/>
                </a:lnTo>
                <a:lnTo>
                  <a:pt x="0" y="444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50"/>
          <p:cNvSpPr/>
          <p:nvPr/>
        </p:nvSpPr>
        <p:spPr>
          <a:xfrm>
            <a:off x="3569371" y="6638773"/>
            <a:ext cx="461586" cy="444276"/>
          </a:xfrm>
          <a:custGeom>
            <a:avLst/>
            <a:gdLst/>
            <a:ahLst/>
            <a:cxnLst/>
            <a:rect l="l" t="t" r="r" b="b"/>
            <a:pathLst>
              <a:path w="461586" h="444276">
                <a:moveTo>
                  <a:pt x="0" y="0"/>
                </a:moveTo>
                <a:lnTo>
                  <a:pt x="461586" y="0"/>
                </a:lnTo>
                <a:lnTo>
                  <a:pt x="461586" y="444277"/>
                </a:lnTo>
                <a:lnTo>
                  <a:pt x="0" y="4442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1" name="Freeform 51"/>
          <p:cNvSpPr/>
          <p:nvPr/>
        </p:nvSpPr>
        <p:spPr>
          <a:xfrm>
            <a:off x="6431732" y="3110708"/>
            <a:ext cx="5617677" cy="5617677"/>
          </a:xfrm>
          <a:custGeom>
            <a:avLst/>
            <a:gdLst/>
            <a:ahLst/>
            <a:cxnLst/>
            <a:rect l="l" t="t" r="r" b="b"/>
            <a:pathLst>
              <a:path w="5617677" h="5617677">
                <a:moveTo>
                  <a:pt x="0" y="0"/>
                </a:moveTo>
                <a:lnTo>
                  <a:pt x="5617677" y="0"/>
                </a:lnTo>
                <a:lnTo>
                  <a:pt x="5617677" y="5617677"/>
                </a:lnTo>
                <a:lnTo>
                  <a:pt x="0" y="5617677"/>
                </a:lnTo>
                <a:lnTo>
                  <a:pt x="0" y="0"/>
                </a:lnTo>
                <a:close/>
              </a:path>
            </a:pathLst>
          </a:custGeom>
          <a:blipFill>
            <a:blip r:embed="rId11"/>
            <a:stretch>
              <a:fillRect/>
            </a:stretch>
          </a:blipFill>
        </p:spPr>
      </p:sp>
      <p:sp>
        <p:nvSpPr>
          <p:cNvPr id="52" name="TextBox 52"/>
          <p:cNvSpPr txBox="1"/>
          <p:nvPr/>
        </p:nvSpPr>
        <p:spPr>
          <a:xfrm>
            <a:off x="1907839" y="3721328"/>
            <a:ext cx="1237141" cy="1161024"/>
          </a:xfrm>
          <a:prstGeom prst="rect">
            <a:avLst/>
          </a:prstGeom>
        </p:spPr>
        <p:txBody>
          <a:bodyPr lIns="0" tIns="0" rIns="0" bIns="0" rtlCol="0" anchor="t">
            <a:spAutoFit/>
          </a:bodyPr>
          <a:lstStyle/>
          <a:p>
            <a:pPr algn="ctr">
              <a:lnSpc>
                <a:spcPts val="9585"/>
              </a:lnSpc>
              <a:spcBef>
                <a:spcPct val="0"/>
              </a:spcBef>
            </a:pPr>
            <a:r>
              <a:rPr lang="en-US" sz="6845">
                <a:solidFill>
                  <a:srgbClr val="1B4C84"/>
                </a:solidFill>
                <a:latin typeface="字由点字奇妙体" panose="00020600040101010101" charset="-122"/>
                <a:sym typeface="字由点字奇妙体" panose="00020600040101010101" charset="-122"/>
              </a:rPr>
              <a:t>01</a:t>
            </a:r>
            <a:endParaRPr lang="en-US" sz="6845">
              <a:solidFill>
                <a:srgbClr val="1B4C84"/>
              </a:solidFill>
              <a:latin typeface="字由点字奇妙体" panose="00020600040101010101" charset="-122"/>
              <a:sym typeface="字由点字奇妙体" panose="00020600040101010101" charset="-122"/>
            </a:endParaRPr>
          </a:p>
        </p:txBody>
      </p:sp>
      <p:sp>
        <p:nvSpPr>
          <p:cNvPr id="53" name="TextBox 53"/>
          <p:cNvSpPr txBox="1"/>
          <p:nvPr/>
        </p:nvSpPr>
        <p:spPr>
          <a:xfrm>
            <a:off x="1907839" y="6218487"/>
            <a:ext cx="1237141" cy="1161024"/>
          </a:xfrm>
          <a:prstGeom prst="rect">
            <a:avLst/>
          </a:prstGeom>
        </p:spPr>
        <p:txBody>
          <a:bodyPr lIns="0" tIns="0" rIns="0" bIns="0" rtlCol="0" anchor="t">
            <a:spAutoFit/>
          </a:bodyPr>
          <a:lstStyle/>
          <a:p>
            <a:pPr algn="ctr">
              <a:lnSpc>
                <a:spcPts val="9585"/>
              </a:lnSpc>
              <a:spcBef>
                <a:spcPct val="0"/>
              </a:spcBef>
            </a:pPr>
            <a:r>
              <a:rPr lang="en-US" sz="6845">
                <a:solidFill>
                  <a:srgbClr val="1B4C84"/>
                </a:solidFill>
                <a:latin typeface="字由点字奇妙体" panose="00020600040101010101" charset="-122"/>
                <a:sym typeface="字由点字奇妙体" panose="00020600040101010101" charset="-122"/>
              </a:rPr>
              <a:t>03</a:t>
            </a:r>
            <a:endParaRPr lang="en-US" sz="6845">
              <a:solidFill>
                <a:srgbClr val="1B4C84"/>
              </a:solidFill>
              <a:latin typeface="字由点字奇妙体" panose="00020600040101010101" charset="-122"/>
              <a:sym typeface="字由点字奇妙体" panose="00020600040101010101" charset="-122"/>
            </a:endParaRPr>
          </a:p>
        </p:txBody>
      </p:sp>
      <p:sp>
        <p:nvSpPr>
          <p:cNvPr id="54" name="TextBox 54"/>
          <p:cNvSpPr txBox="1"/>
          <p:nvPr/>
        </p:nvSpPr>
        <p:spPr>
          <a:xfrm>
            <a:off x="11065784" y="3721328"/>
            <a:ext cx="1237141" cy="1161024"/>
          </a:xfrm>
          <a:prstGeom prst="rect">
            <a:avLst/>
          </a:prstGeom>
        </p:spPr>
        <p:txBody>
          <a:bodyPr lIns="0" tIns="0" rIns="0" bIns="0" rtlCol="0" anchor="t">
            <a:spAutoFit/>
          </a:bodyPr>
          <a:lstStyle/>
          <a:p>
            <a:pPr algn="ctr">
              <a:lnSpc>
                <a:spcPts val="9585"/>
              </a:lnSpc>
              <a:spcBef>
                <a:spcPct val="0"/>
              </a:spcBef>
            </a:pPr>
            <a:r>
              <a:rPr lang="en-US" sz="6845">
                <a:solidFill>
                  <a:srgbClr val="1B4C84"/>
                </a:solidFill>
                <a:latin typeface="字由点字奇妙体" panose="00020600040101010101" charset="-122"/>
                <a:sym typeface="字由点字奇妙体" panose="00020600040101010101" charset="-122"/>
              </a:rPr>
              <a:t>02</a:t>
            </a:r>
            <a:endParaRPr lang="en-US" sz="6845">
              <a:solidFill>
                <a:srgbClr val="1B4C84"/>
              </a:solidFill>
              <a:latin typeface="字由点字奇妙体" panose="00020600040101010101" charset="-122"/>
              <a:sym typeface="字由点字奇妙体" panose="00020600040101010101" charset="-122"/>
            </a:endParaRPr>
          </a:p>
        </p:txBody>
      </p:sp>
      <p:sp>
        <p:nvSpPr>
          <p:cNvPr id="55" name="TextBox 55"/>
          <p:cNvSpPr txBox="1"/>
          <p:nvPr/>
        </p:nvSpPr>
        <p:spPr>
          <a:xfrm>
            <a:off x="11065784" y="6218487"/>
            <a:ext cx="1237141" cy="1161024"/>
          </a:xfrm>
          <a:prstGeom prst="rect">
            <a:avLst/>
          </a:prstGeom>
        </p:spPr>
        <p:txBody>
          <a:bodyPr lIns="0" tIns="0" rIns="0" bIns="0" rtlCol="0" anchor="t">
            <a:spAutoFit/>
          </a:bodyPr>
          <a:lstStyle/>
          <a:p>
            <a:pPr algn="ctr">
              <a:lnSpc>
                <a:spcPts val="9585"/>
              </a:lnSpc>
              <a:spcBef>
                <a:spcPct val="0"/>
              </a:spcBef>
            </a:pPr>
            <a:r>
              <a:rPr lang="en-US" sz="6845">
                <a:solidFill>
                  <a:srgbClr val="1B4C84"/>
                </a:solidFill>
                <a:latin typeface="字由点字奇妙体" panose="00020600040101010101" charset="-122"/>
                <a:sym typeface="字由点字奇妙体" panose="00020600040101010101" charset="-122"/>
              </a:rPr>
              <a:t>04</a:t>
            </a:r>
            <a:endParaRPr lang="en-US" sz="6845">
              <a:solidFill>
                <a:srgbClr val="1B4C84"/>
              </a:solidFill>
              <a:latin typeface="字由点字奇妙体" panose="00020600040101010101" charset="-122"/>
              <a:sym typeface="字由点字奇妙体" panose="00020600040101010101" charset="-122"/>
            </a:endParaRPr>
          </a:p>
        </p:txBody>
      </p:sp>
      <p:sp>
        <p:nvSpPr>
          <p:cNvPr id="56" name="TextBox 56"/>
          <p:cNvSpPr txBox="1"/>
          <p:nvPr/>
        </p:nvSpPr>
        <p:spPr>
          <a:xfrm>
            <a:off x="7777515" y="1538384"/>
            <a:ext cx="2732970" cy="1377949"/>
          </a:xfrm>
          <a:prstGeom prst="rect">
            <a:avLst/>
          </a:prstGeom>
        </p:spPr>
        <p:txBody>
          <a:bodyPr lIns="0" tIns="0" rIns="0" bIns="0" rtlCol="0" anchor="t">
            <a:spAutoFit/>
          </a:bodyPr>
          <a:lstStyle/>
          <a:p>
            <a:pPr marL="0" lvl="0" indent="0" algn="ctr">
              <a:lnSpc>
                <a:spcPts val="11200"/>
              </a:lnSpc>
              <a:spcBef>
                <a:spcPct val="0"/>
              </a:spcBef>
            </a:pPr>
            <a:r>
              <a:rPr lang="en-US" sz="8000" u="none" strike="noStrike">
                <a:solidFill>
                  <a:srgbClr val="F85768"/>
                </a:solidFill>
                <a:ea typeface="字由点字奇妙体" panose="00020600040101010101" charset="-122"/>
              </a:rPr>
              <a:t>目录</a:t>
            </a:r>
            <a:endParaRPr lang="en-US" sz="8000" u="none" strike="noStrike">
              <a:solidFill>
                <a:srgbClr val="F85768"/>
              </a:solidFill>
              <a:ea typeface="字由点字奇妙体" panose="00020600040101010101" charset="-122"/>
            </a:endParaRPr>
          </a:p>
        </p:txBody>
      </p:sp>
      <p:pic>
        <p:nvPicPr>
          <p:cNvPr id="57" name="图片 56" descr="新校徽"/>
          <p:cNvPicPr>
            <a:picLocks noChangeAspect="1"/>
          </p:cNvPicPr>
          <p:nvPr>
            <p:custDataLst>
              <p:tags r:id="rId12"/>
            </p:custDataLst>
          </p:nvPr>
        </p:nvPicPr>
        <p:blipFill>
          <a:blip r:embed="rId13"/>
          <a:stretch>
            <a:fillRect/>
          </a:stretch>
        </p:blipFill>
        <p:spPr>
          <a:xfrm>
            <a:off x="304800" y="342900"/>
            <a:ext cx="1543050" cy="15189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6662677" y="2356986"/>
            <a:ext cx="4962646" cy="2431696"/>
          </a:xfrm>
          <a:custGeom>
            <a:avLst/>
            <a:gdLst/>
            <a:ahLst/>
            <a:cxnLst/>
            <a:rect l="l" t="t" r="r" b="b"/>
            <a:pathLst>
              <a:path w="4962646" h="2431696">
                <a:moveTo>
                  <a:pt x="0" y="0"/>
                </a:moveTo>
                <a:lnTo>
                  <a:pt x="4962646" y="0"/>
                </a:lnTo>
                <a:lnTo>
                  <a:pt x="4962646" y="2431696"/>
                </a:lnTo>
                <a:lnTo>
                  <a:pt x="0" y="2431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3683573" y="3572834"/>
            <a:ext cx="777256" cy="769484"/>
          </a:xfrm>
          <a:custGeom>
            <a:avLst/>
            <a:gdLst/>
            <a:ahLst/>
            <a:cxnLst/>
            <a:rect l="l" t="t" r="r" b="b"/>
            <a:pathLst>
              <a:path w="777256" h="769484">
                <a:moveTo>
                  <a:pt x="0" y="0"/>
                </a:moveTo>
                <a:lnTo>
                  <a:pt x="777257" y="0"/>
                </a:lnTo>
                <a:lnTo>
                  <a:pt x="777257" y="769484"/>
                </a:lnTo>
                <a:lnTo>
                  <a:pt x="0" y="769484"/>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sp>
      <p:sp>
        <p:nvSpPr>
          <p:cNvPr id="17" name="Freeform 17"/>
          <p:cNvSpPr/>
          <p:nvPr/>
        </p:nvSpPr>
        <p:spPr>
          <a:xfrm>
            <a:off x="3464485" y="5551325"/>
            <a:ext cx="725371" cy="593569"/>
          </a:xfrm>
          <a:custGeom>
            <a:avLst/>
            <a:gdLst/>
            <a:ahLst/>
            <a:cxnLst/>
            <a:rect l="l" t="t" r="r" b="b"/>
            <a:pathLst>
              <a:path w="725371" h="593569">
                <a:moveTo>
                  <a:pt x="0" y="0"/>
                </a:moveTo>
                <a:lnTo>
                  <a:pt x="725371" y="0"/>
                </a:lnTo>
                <a:lnTo>
                  <a:pt x="725371" y="593569"/>
                </a:lnTo>
                <a:lnTo>
                  <a:pt x="0" y="593569"/>
                </a:lnTo>
                <a:lnTo>
                  <a:pt x="0" y="0"/>
                </a:lnTo>
                <a:close/>
              </a:path>
            </a:pathLst>
          </a:custGeom>
          <a:blipFill>
            <a:blip r:embed="rId9">
              <a:alphaModFix amt="57000"/>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77447" y="6144894"/>
            <a:ext cx="4170573" cy="4170573"/>
          </a:xfrm>
          <a:custGeom>
            <a:avLst/>
            <a:gdLst/>
            <a:ahLst/>
            <a:cxnLst/>
            <a:rect l="l" t="t" r="r" b="b"/>
            <a:pathLst>
              <a:path w="4170573" h="4170573">
                <a:moveTo>
                  <a:pt x="0" y="0"/>
                </a:moveTo>
                <a:lnTo>
                  <a:pt x="4170572" y="0"/>
                </a:lnTo>
                <a:lnTo>
                  <a:pt x="4170572" y="4170573"/>
                </a:lnTo>
                <a:lnTo>
                  <a:pt x="0" y="4170573"/>
                </a:lnTo>
                <a:lnTo>
                  <a:pt x="0" y="0"/>
                </a:lnTo>
                <a:close/>
              </a:path>
            </a:pathLst>
          </a:custGeom>
          <a:blipFill>
            <a:blip r:embed="rId11"/>
            <a:stretch>
              <a:fillRect/>
            </a:stretch>
          </a:blipFill>
        </p:spPr>
      </p:sp>
      <p:sp>
        <p:nvSpPr>
          <p:cNvPr id="19" name="TextBox 19"/>
          <p:cNvSpPr txBox="1"/>
          <p:nvPr/>
        </p:nvSpPr>
        <p:spPr>
          <a:xfrm>
            <a:off x="2670810" y="4945380"/>
            <a:ext cx="13300075" cy="2010410"/>
          </a:xfrm>
          <a:prstGeom prst="rect">
            <a:avLst/>
          </a:prstGeom>
        </p:spPr>
        <p:txBody>
          <a:bodyPr lIns="0" tIns="0" rIns="0" bIns="0" rtlCol="0" anchor="t">
            <a:noAutofit/>
          </a:bodyPr>
          <a:lstStyle/>
          <a:p>
            <a:pPr algn="ctr">
              <a:lnSpc>
                <a:spcPts val="14010"/>
              </a:lnSpc>
              <a:spcBef>
                <a:spcPct val="0"/>
              </a:spcBef>
            </a:pPr>
            <a:r>
              <a:rPr lang="zh-CN" altLang="en-US" sz="10010" spc="1150">
                <a:solidFill>
                  <a:srgbClr val="1B4C84"/>
                </a:solidFill>
                <a:ea typeface="字由点字奇妙体" panose="00020600040101010101" charset="-122"/>
              </a:rPr>
              <a:t>边缘计算的核心价值</a:t>
            </a:r>
            <a:endParaRPr lang="zh-CN" altLang="en-US" sz="10010" spc="1150">
              <a:solidFill>
                <a:srgbClr val="1B4C84"/>
              </a:solidFill>
              <a:ea typeface="字由点字奇妙体" panose="00020600040101010101" charset="-122"/>
            </a:endParaRPr>
          </a:p>
        </p:txBody>
      </p:sp>
      <p:sp>
        <p:nvSpPr>
          <p:cNvPr id="21" name="TextBox 21"/>
          <p:cNvSpPr txBox="1"/>
          <p:nvPr/>
        </p:nvSpPr>
        <p:spPr>
          <a:xfrm>
            <a:off x="7809208" y="1979846"/>
            <a:ext cx="2669584" cy="2514362"/>
          </a:xfrm>
          <a:prstGeom prst="rect">
            <a:avLst/>
          </a:prstGeom>
        </p:spPr>
        <p:txBody>
          <a:bodyPr lIns="0" tIns="0" rIns="0" bIns="0" rtlCol="0" anchor="t">
            <a:spAutoFit/>
          </a:bodyPr>
          <a:lstStyle/>
          <a:p>
            <a:pPr algn="ctr">
              <a:lnSpc>
                <a:spcPts val="20685"/>
              </a:lnSpc>
              <a:spcBef>
                <a:spcPct val="0"/>
              </a:spcBef>
            </a:pPr>
            <a:r>
              <a:rPr lang="en-US" sz="14775">
                <a:solidFill>
                  <a:srgbClr val="F85768"/>
                </a:solidFill>
                <a:latin typeface="字由点字奇妙体" panose="00020600040101010101" charset="-122"/>
                <a:sym typeface="字由点字奇妙体" panose="00020600040101010101" charset="-122"/>
              </a:rPr>
              <a:t>01</a:t>
            </a:r>
            <a:endParaRPr lang="en-US" sz="14775">
              <a:solidFill>
                <a:srgbClr val="F85768"/>
              </a:solidFill>
              <a:latin typeface="字由点字奇妙体" panose="00020600040101010101" charset="-122"/>
              <a:sym typeface="字由点字奇妙体" panose="00020600040101010101" charset="-122"/>
            </a:endParaRPr>
          </a:p>
        </p:txBody>
      </p:sp>
      <p:pic>
        <p:nvPicPr>
          <p:cNvPr id="28" name="图片 27" descr="新校徽"/>
          <p:cNvPicPr>
            <a:picLocks noChangeAspect="1"/>
          </p:cNvPicPr>
          <p:nvPr>
            <p:custDataLst>
              <p:tags r:id="rId12"/>
            </p:custDataLst>
          </p:nvPr>
        </p:nvPicPr>
        <p:blipFill>
          <a:blip r:embed="rId13"/>
          <a:stretch>
            <a:fillRect/>
          </a:stretch>
        </p:blipFill>
        <p:spPr>
          <a:xfrm>
            <a:off x="304800" y="342900"/>
            <a:ext cx="1543050" cy="15189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2"/>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2"/>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现实</a:t>
            </a:r>
            <a:r>
              <a:rPr lang="zh-CN" altLang="en-US" sz="4975">
                <a:solidFill>
                  <a:srgbClr val="F85768"/>
                </a:solidFill>
                <a:ea typeface="字由点字奇妙体" panose="00020600040101010101" charset="-122"/>
              </a:rPr>
              <a:t>背景</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3"/>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3"/>
            <a:stretch>
              <a:fillRect/>
            </a:stretch>
          </a:blipFill>
        </p:spPr>
      </p:sp>
      <p:sp>
        <p:nvSpPr>
          <p:cNvPr id="18" name="Freeform 18"/>
          <p:cNvSpPr/>
          <p:nvPr/>
        </p:nvSpPr>
        <p:spPr>
          <a:xfrm rot="-1703104">
            <a:off x="5262920" y="3697187"/>
            <a:ext cx="7539428" cy="5483542"/>
          </a:xfrm>
          <a:custGeom>
            <a:avLst/>
            <a:gdLst/>
            <a:ahLst/>
            <a:cxnLst/>
            <a:rect l="l" t="t" r="r" b="b"/>
            <a:pathLst>
              <a:path w="7539428" h="5483542">
                <a:moveTo>
                  <a:pt x="0" y="0"/>
                </a:moveTo>
                <a:lnTo>
                  <a:pt x="7539428" y="0"/>
                </a:lnTo>
                <a:lnTo>
                  <a:pt x="7539428" y="5483542"/>
                </a:lnTo>
                <a:lnTo>
                  <a:pt x="0" y="5483542"/>
                </a:lnTo>
                <a:lnTo>
                  <a:pt x="0" y="0"/>
                </a:lnTo>
                <a:close/>
              </a:path>
            </a:pathLst>
          </a:custGeom>
          <a:blipFill>
            <a:blip r:embed="rId4"/>
            <a:stretch>
              <a:fillRect/>
            </a:stretch>
          </a:blipFill>
        </p:spPr>
      </p:sp>
      <p:grpSp>
        <p:nvGrpSpPr>
          <p:cNvPr id="19" name="Group 19"/>
          <p:cNvGrpSpPr/>
          <p:nvPr/>
        </p:nvGrpSpPr>
        <p:grpSpPr>
          <a:xfrm rot="0">
            <a:off x="6709794" y="2456913"/>
            <a:ext cx="4868411" cy="6801387"/>
            <a:chOff x="0" y="0"/>
            <a:chExt cx="6491215" cy="9068516"/>
          </a:xfrm>
        </p:grpSpPr>
        <p:pic>
          <p:nvPicPr>
            <p:cNvPr id="20" name="https://photo-static-api.fotomore.com/creative/vcg/veer/400/new/VCG41N505794874.jpg?uid=386&amp;timestamp=1747182615&amp;sign=7a8d895cbf45958215028302d02275c1" descr="物联网"/>
            <p:cNvPicPr>
              <a:picLocks noChangeAspect="1"/>
            </p:cNvPicPr>
            <p:nvPr/>
          </p:nvPicPr>
          <p:blipFill>
            <a:blip r:embed="rId5"/>
            <a:srcRect l="14214" r="14214"/>
            <a:stretch>
              <a:fillRect/>
            </a:stretch>
          </p:blipFill>
          <p:spPr>
            <a:xfrm>
              <a:off x="0" y="0"/>
              <a:ext cx="6491215" cy="9068516"/>
            </a:xfrm>
            <a:prstGeom prst="rect">
              <a:avLst/>
            </a:prstGeom>
          </p:spPr>
        </p:pic>
      </p:grpSp>
      <p:grpSp>
        <p:nvGrpSpPr>
          <p:cNvPr id="21" name="Group 21"/>
          <p:cNvGrpSpPr/>
          <p:nvPr/>
        </p:nvGrpSpPr>
        <p:grpSpPr>
          <a:xfrm rot="0">
            <a:off x="1484922" y="3724947"/>
            <a:ext cx="4577172" cy="5151192"/>
            <a:chOff x="0" y="0"/>
            <a:chExt cx="950716" cy="1069945"/>
          </a:xfrm>
        </p:grpSpPr>
        <p:sp>
          <p:nvSpPr>
            <p:cNvPr id="22" name="Freeform 22"/>
            <p:cNvSpPr/>
            <p:nvPr/>
          </p:nvSpPr>
          <p:spPr>
            <a:xfrm>
              <a:off x="0" y="0"/>
              <a:ext cx="950716" cy="1069945"/>
            </a:xfrm>
            <a:custGeom>
              <a:avLst/>
              <a:gdLst/>
              <a:ahLst/>
              <a:cxnLst/>
              <a:rect l="l" t="t" r="r" b="b"/>
              <a:pathLst>
                <a:path w="950716" h="1069945">
                  <a:moveTo>
                    <a:pt x="49051" y="0"/>
                  </a:moveTo>
                  <a:lnTo>
                    <a:pt x="901665" y="0"/>
                  </a:lnTo>
                  <a:cubicBezTo>
                    <a:pt x="914674" y="0"/>
                    <a:pt x="927150" y="5168"/>
                    <a:pt x="936349" y="14367"/>
                  </a:cubicBezTo>
                  <a:cubicBezTo>
                    <a:pt x="945548" y="23566"/>
                    <a:pt x="950716" y="36042"/>
                    <a:pt x="950716" y="49051"/>
                  </a:cubicBezTo>
                  <a:lnTo>
                    <a:pt x="950716" y="1020893"/>
                  </a:lnTo>
                  <a:cubicBezTo>
                    <a:pt x="950716" y="1047984"/>
                    <a:pt x="928755" y="1069945"/>
                    <a:pt x="901665" y="1069945"/>
                  </a:cubicBezTo>
                  <a:lnTo>
                    <a:pt x="49051" y="1069945"/>
                  </a:lnTo>
                  <a:cubicBezTo>
                    <a:pt x="36042" y="1069945"/>
                    <a:pt x="23566" y="1064777"/>
                    <a:pt x="14367" y="1055578"/>
                  </a:cubicBezTo>
                  <a:cubicBezTo>
                    <a:pt x="5168" y="1046379"/>
                    <a:pt x="0" y="1033903"/>
                    <a:pt x="0" y="1020893"/>
                  </a:cubicBezTo>
                  <a:lnTo>
                    <a:pt x="0" y="49051"/>
                  </a:lnTo>
                  <a:cubicBezTo>
                    <a:pt x="0" y="36042"/>
                    <a:pt x="5168" y="23566"/>
                    <a:pt x="14367" y="14367"/>
                  </a:cubicBezTo>
                  <a:cubicBezTo>
                    <a:pt x="23566" y="5168"/>
                    <a:pt x="36042" y="0"/>
                    <a:pt x="49051" y="0"/>
                  </a:cubicBezTo>
                  <a:close/>
                </a:path>
              </a:pathLst>
            </a:custGeom>
            <a:solidFill>
              <a:srgbClr val="A7D3EC"/>
            </a:solidFill>
            <a:ln w="19050" cap="rnd">
              <a:solidFill>
                <a:srgbClr val="1B4C84"/>
              </a:solidFill>
              <a:prstDash val="solid"/>
              <a:round/>
            </a:ln>
          </p:spPr>
        </p:sp>
        <p:sp>
          <p:nvSpPr>
            <p:cNvPr id="23" name="TextBox 23"/>
            <p:cNvSpPr txBox="1"/>
            <p:nvPr/>
          </p:nvSpPr>
          <p:spPr>
            <a:xfrm>
              <a:off x="0" y="-133350"/>
              <a:ext cx="950716" cy="1203295"/>
            </a:xfrm>
            <a:prstGeom prst="rect">
              <a:avLst/>
            </a:prstGeom>
          </p:spPr>
          <p:txBody>
            <a:bodyPr lIns="60689" tIns="60689" rIns="60689" bIns="60689" rtlCol="0" anchor="ctr"/>
            <a:lstStyle/>
            <a:p>
              <a:pPr marL="0" lvl="0" indent="0" algn="ctr">
                <a:lnSpc>
                  <a:spcPts val="4150"/>
                </a:lnSpc>
                <a:spcBef>
                  <a:spcPct val="0"/>
                </a:spcBef>
              </a:pPr>
            </a:p>
          </p:txBody>
        </p:sp>
      </p:grpSp>
      <p:sp>
        <p:nvSpPr>
          <p:cNvPr id="31" name="TextBox 31"/>
          <p:cNvSpPr txBox="1"/>
          <p:nvPr/>
        </p:nvSpPr>
        <p:spPr>
          <a:xfrm>
            <a:off x="1998295" y="4457821"/>
            <a:ext cx="3551696" cy="2064385"/>
          </a:xfrm>
          <a:prstGeom prst="rect">
            <a:avLst/>
          </a:prstGeom>
        </p:spPr>
        <p:txBody>
          <a:bodyPr lIns="0" tIns="0" rIns="0" bIns="0" rtlCol="0" anchor="t">
            <a:spAutoFit/>
          </a:bodyPr>
          <a:lstStyle/>
          <a:p>
            <a:pPr marL="0" lvl="0" indent="0">
              <a:lnSpc>
                <a:spcPts val="3220"/>
              </a:lnSpc>
              <a:spcBef>
                <a:spcPct val="0"/>
              </a:spcBef>
            </a:pPr>
            <a:r>
              <a:rPr lang="zh-CN" altLang="en-US" sz="2400" u="none" strike="noStrike">
                <a:solidFill>
                  <a:srgbClr val="1B4C84"/>
                </a:solidFill>
                <a:ea typeface="字由点字典黑 45J" panose="00020600040101010101" charset="-122"/>
              </a:rPr>
              <a:t>随着物联网（</a:t>
            </a:r>
            <a:r>
              <a:rPr lang="en-US" altLang="zh-CN" sz="2400" u="none" strike="noStrike">
                <a:solidFill>
                  <a:srgbClr val="1B4C84"/>
                </a:solidFill>
                <a:ea typeface="字由点字典黑 45J" panose="00020600040101010101" charset="-122"/>
              </a:rPr>
              <a:t>IoT</a:t>
            </a:r>
            <a:r>
              <a:rPr lang="zh-CN" altLang="en-US" sz="2400" u="none" strike="noStrike">
                <a:solidFill>
                  <a:srgbClr val="1B4C84"/>
                </a:solidFill>
                <a:ea typeface="字由点字典黑 45J" panose="00020600040101010101" charset="-122"/>
              </a:rPr>
              <a:t>）、</a:t>
            </a:r>
            <a:r>
              <a:rPr lang="en-US" altLang="zh-CN" sz="2400" u="none" strike="noStrike">
                <a:solidFill>
                  <a:srgbClr val="1B4C84"/>
                </a:solidFill>
                <a:ea typeface="字由点字典黑 45J" panose="00020600040101010101" charset="-122"/>
              </a:rPr>
              <a:t>5G</a:t>
            </a:r>
            <a:r>
              <a:rPr lang="zh-CN" altLang="en-US" sz="2400" u="none" strike="noStrike">
                <a:solidFill>
                  <a:srgbClr val="1B4C84"/>
                </a:solidFill>
                <a:ea typeface="字由点字典黑 45J" panose="00020600040101010101" charset="-122"/>
              </a:rPr>
              <a:t>通信和工业</a:t>
            </a:r>
            <a:r>
              <a:rPr lang="en-US" altLang="zh-CN" sz="2400" u="none" strike="noStrike">
                <a:solidFill>
                  <a:srgbClr val="1B4C84"/>
                </a:solidFill>
                <a:ea typeface="字由点字典黑 45J" panose="00020600040101010101" charset="-122"/>
              </a:rPr>
              <a:t>4.0</a:t>
            </a:r>
            <a:r>
              <a:rPr lang="zh-CN" altLang="en-US" sz="2400" u="none" strike="noStrike">
                <a:solidFill>
                  <a:srgbClr val="1B4C84"/>
                </a:solidFill>
                <a:ea typeface="字由点字典黑 45J" panose="00020600040101010101" charset="-122"/>
              </a:rPr>
              <a:t>的快速发展，传统云计算架构面临三大挑战：高延迟、带宽瓶颈和数据隐私风险。</a:t>
            </a:r>
            <a:endParaRPr lang="zh-CN" altLang="en-US" sz="2400" u="none" strike="noStrike">
              <a:solidFill>
                <a:srgbClr val="1B4C84"/>
              </a:solidFill>
              <a:ea typeface="字由点字典黑 45J" panose="00020600040101010101" charset="-122"/>
            </a:endParaRPr>
          </a:p>
        </p:txBody>
      </p:sp>
      <p:grpSp>
        <p:nvGrpSpPr>
          <p:cNvPr id="32" name="Group 32"/>
          <p:cNvGrpSpPr/>
          <p:nvPr/>
        </p:nvGrpSpPr>
        <p:grpSpPr>
          <a:xfrm rot="0">
            <a:off x="12225326" y="3724947"/>
            <a:ext cx="4577172" cy="5151192"/>
            <a:chOff x="0" y="0"/>
            <a:chExt cx="950716" cy="1069945"/>
          </a:xfrm>
        </p:grpSpPr>
        <p:sp>
          <p:nvSpPr>
            <p:cNvPr id="33" name="Freeform 33"/>
            <p:cNvSpPr/>
            <p:nvPr/>
          </p:nvSpPr>
          <p:spPr>
            <a:xfrm>
              <a:off x="0" y="0"/>
              <a:ext cx="950716" cy="1069945"/>
            </a:xfrm>
            <a:custGeom>
              <a:avLst/>
              <a:gdLst/>
              <a:ahLst/>
              <a:cxnLst/>
              <a:rect l="l" t="t" r="r" b="b"/>
              <a:pathLst>
                <a:path w="950716" h="1069945">
                  <a:moveTo>
                    <a:pt x="49051" y="0"/>
                  </a:moveTo>
                  <a:lnTo>
                    <a:pt x="901665" y="0"/>
                  </a:lnTo>
                  <a:cubicBezTo>
                    <a:pt x="914674" y="0"/>
                    <a:pt x="927150" y="5168"/>
                    <a:pt x="936349" y="14367"/>
                  </a:cubicBezTo>
                  <a:cubicBezTo>
                    <a:pt x="945548" y="23566"/>
                    <a:pt x="950716" y="36042"/>
                    <a:pt x="950716" y="49051"/>
                  </a:cubicBezTo>
                  <a:lnTo>
                    <a:pt x="950716" y="1020893"/>
                  </a:lnTo>
                  <a:cubicBezTo>
                    <a:pt x="950716" y="1047984"/>
                    <a:pt x="928755" y="1069945"/>
                    <a:pt x="901665" y="1069945"/>
                  </a:cubicBezTo>
                  <a:lnTo>
                    <a:pt x="49051" y="1069945"/>
                  </a:lnTo>
                  <a:cubicBezTo>
                    <a:pt x="36042" y="1069945"/>
                    <a:pt x="23566" y="1064777"/>
                    <a:pt x="14367" y="1055578"/>
                  </a:cubicBezTo>
                  <a:cubicBezTo>
                    <a:pt x="5168" y="1046379"/>
                    <a:pt x="0" y="1033903"/>
                    <a:pt x="0" y="1020893"/>
                  </a:cubicBezTo>
                  <a:lnTo>
                    <a:pt x="0" y="49051"/>
                  </a:lnTo>
                  <a:cubicBezTo>
                    <a:pt x="0" y="36042"/>
                    <a:pt x="5168" y="23566"/>
                    <a:pt x="14367" y="14367"/>
                  </a:cubicBezTo>
                  <a:cubicBezTo>
                    <a:pt x="23566" y="5168"/>
                    <a:pt x="36042" y="0"/>
                    <a:pt x="49051" y="0"/>
                  </a:cubicBezTo>
                  <a:close/>
                </a:path>
              </a:pathLst>
            </a:custGeom>
            <a:solidFill>
              <a:srgbClr val="A7D3EC"/>
            </a:solidFill>
            <a:ln w="19050" cap="rnd">
              <a:solidFill>
                <a:srgbClr val="1B4C84"/>
              </a:solidFill>
              <a:prstDash val="solid"/>
              <a:round/>
            </a:ln>
          </p:spPr>
        </p:sp>
        <p:sp>
          <p:nvSpPr>
            <p:cNvPr id="34" name="TextBox 34"/>
            <p:cNvSpPr txBox="1"/>
            <p:nvPr/>
          </p:nvSpPr>
          <p:spPr>
            <a:xfrm>
              <a:off x="0" y="-133350"/>
              <a:ext cx="950716" cy="1203295"/>
            </a:xfrm>
            <a:prstGeom prst="rect">
              <a:avLst/>
            </a:prstGeom>
          </p:spPr>
          <p:txBody>
            <a:bodyPr lIns="60689" tIns="60689" rIns="60689" bIns="60689" rtlCol="0" anchor="ctr"/>
            <a:lstStyle/>
            <a:p>
              <a:pPr marL="0" lvl="0" indent="0" algn="ctr">
                <a:lnSpc>
                  <a:spcPts val="4150"/>
                </a:lnSpc>
                <a:spcBef>
                  <a:spcPct val="0"/>
                </a:spcBef>
              </a:pPr>
            </a:p>
          </p:txBody>
        </p:sp>
      </p:grpSp>
      <p:sp>
        <p:nvSpPr>
          <p:cNvPr id="42" name="TextBox 42"/>
          <p:cNvSpPr txBox="1"/>
          <p:nvPr/>
        </p:nvSpPr>
        <p:spPr>
          <a:xfrm>
            <a:off x="12738699" y="4457821"/>
            <a:ext cx="3551696" cy="2477135"/>
          </a:xfrm>
          <a:prstGeom prst="rect">
            <a:avLst/>
          </a:prstGeom>
        </p:spPr>
        <p:txBody>
          <a:bodyPr lIns="0" tIns="0" rIns="0" bIns="0" rtlCol="0" anchor="t">
            <a:spAutoFit/>
          </a:bodyPr>
          <a:lstStyle/>
          <a:p>
            <a:pPr marL="0" lvl="0" indent="0">
              <a:lnSpc>
                <a:spcPts val="3220"/>
              </a:lnSpc>
              <a:spcBef>
                <a:spcPct val="0"/>
              </a:spcBef>
            </a:pPr>
            <a:r>
              <a:rPr lang="zh-CN" altLang="en-US" sz="2400" u="none" strike="noStrike">
                <a:solidFill>
                  <a:srgbClr val="1B4C84"/>
                </a:solidFill>
                <a:ea typeface="字由点字典黑 45J" panose="00020600040101010101" charset="-122"/>
              </a:rPr>
              <a:t>边缘计算（</a:t>
            </a:r>
            <a:r>
              <a:rPr lang="en-US" altLang="zh-CN" sz="2400" u="none" strike="noStrike">
                <a:solidFill>
                  <a:srgbClr val="1B4C84"/>
                </a:solidFill>
                <a:ea typeface="字由点字典黑 45J" panose="00020600040101010101" charset="-122"/>
              </a:rPr>
              <a:t>Edge Computing</a:t>
            </a:r>
            <a:r>
              <a:rPr lang="zh-CN" altLang="en-US" sz="2400" u="none" strike="noStrike">
                <a:solidFill>
                  <a:srgbClr val="1B4C84"/>
                </a:solidFill>
                <a:ea typeface="字由点字典黑 45J" panose="00020600040101010101" charset="-122"/>
              </a:rPr>
              <a:t>）通过将计算、存储和网络资源下沉至靠近数据源的物理位置（如基站、工厂网关或智能设备），实现了关键突破。</a:t>
            </a:r>
            <a:endParaRPr lang="zh-CN" altLang="en-US" sz="2400" u="none" strike="noStrike">
              <a:solidFill>
                <a:srgbClr val="1B4C84"/>
              </a:solidFill>
              <a:ea typeface="字由点字典黑 45J" panose="0002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具体突破</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8" name="Group 18"/>
          <p:cNvGrpSpPr/>
          <p:nvPr/>
        </p:nvGrpSpPr>
        <p:grpSpPr>
          <a:xfrm rot="0">
            <a:off x="7546554" y="2615419"/>
            <a:ext cx="3194893" cy="619125"/>
            <a:chOff x="0" y="-4491"/>
            <a:chExt cx="4259857" cy="825500"/>
          </a:xfrm>
        </p:grpSpPr>
        <p:grpSp>
          <p:nvGrpSpPr>
            <p:cNvPr id="19" name="Group 19"/>
            <p:cNvGrpSpPr/>
            <p:nvPr/>
          </p:nvGrpSpPr>
          <p:grpSpPr>
            <a:xfrm rot="0">
              <a:off x="0" y="0"/>
              <a:ext cx="4259857" cy="816333"/>
              <a:chOff x="0" y="0"/>
              <a:chExt cx="792782" cy="151924"/>
            </a:xfrm>
          </p:grpSpPr>
          <p:sp>
            <p:nvSpPr>
              <p:cNvPr id="20" name="Freeform 20"/>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21" name="TextBox 21"/>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22" name="TextBox 22"/>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带宽优化</a:t>
              </a:r>
              <a:endParaRPr lang="zh-CN" altLang="en-US" sz="3990" spc="119">
                <a:solidFill>
                  <a:srgbClr val="1B4C84"/>
                </a:solidFill>
                <a:ea typeface="字由点字奇妙体" panose="00020600040101010101" charset="-122"/>
              </a:endParaRPr>
            </a:p>
          </p:txBody>
        </p:sp>
        <p:sp>
          <p:nvSpPr>
            <p:cNvPr id="23" name="Freeform 23"/>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sp>
          <p:nvSpPr>
            <p:cNvPr id="24" name="Freeform 24"/>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grpSp>
      <p:grpSp>
        <p:nvGrpSpPr>
          <p:cNvPr id="25" name="Group 25"/>
          <p:cNvGrpSpPr/>
          <p:nvPr/>
        </p:nvGrpSpPr>
        <p:grpSpPr>
          <a:xfrm rot="0">
            <a:off x="2337219" y="3521098"/>
            <a:ext cx="3194893" cy="619125"/>
            <a:chOff x="0" y="-4491"/>
            <a:chExt cx="4259857" cy="825500"/>
          </a:xfrm>
        </p:grpSpPr>
        <p:grpSp>
          <p:nvGrpSpPr>
            <p:cNvPr id="26" name="Group 26"/>
            <p:cNvGrpSpPr/>
            <p:nvPr/>
          </p:nvGrpSpPr>
          <p:grpSpPr>
            <a:xfrm rot="0">
              <a:off x="0" y="0"/>
              <a:ext cx="4259857" cy="816333"/>
              <a:chOff x="0" y="0"/>
              <a:chExt cx="792782" cy="151924"/>
            </a:xfrm>
          </p:grpSpPr>
          <p:sp>
            <p:nvSpPr>
              <p:cNvPr id="27" name="Freeform 27"/>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28" name="TextBox 28"/>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29" name="TextBox 29"/>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实时提升</a:t>
              </a:r>
              <a:endParaRPr lang="zh-CN" altLang="en-US" sz="3990" spc="119">
                <a:solidFill>
                  <a:srgbClr val="1B4C84"/>
                </a:solidFill>
                <a:ea typeface="字由点字奇妙体" panose="00020600040101010101" charset="-122"/>
              </a:endParaRPr>
            </a:p>
          </p:txBody>
        </p:sp>
        <p:sp>
          <p:nvSpPr>
            <p:cNvPr id="30" name="Freeform 30"/>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sp>
          <p:nvSpPr>
            <p:cNvPr id="31" name="Freeform 31"/>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grpSp>
      <p:grpSp>
        <p:nvGrpSpPr>
          <p:cNvPr id="32" name="Group 32"/>
          <p:cNvGrpSpPr/>
          <p:nvPr/>
        </p:nvGrpSpPr>
        <p:grpSpPr>
          <a:xfrm rot="0">
            <a:off x="12954217" y="3521098"/>
            <a:ext cx="3194893" cy="619125"/>
            <a:chOff x="0" y="-4491"/>
            <a:chExt cx="4259857" cy="825500"/>
          </a:xfrm>
        </p:grpSpPr>
        <p:grpSp>
          <p:nvGrpSpPr>
            <p:cNvPr id="33" name="Group 33"/>
            <p:cNvGrpSpPr/>
            <p:nvPr/>
          </p:nvGrpSpPr>
          <p:grpSpPr>
            <a:xfrm rot="0">
              <a:off x="0" y="0"/>
              <a:ext cx="4259857" cy="816333"/>
              <a:chOff x="0" y="0"/>
              <a:chExt cx="792782" cy="151924"/>
            </a:xfrm>
          </p:grpSpPr>
          <p:sp>
            <p:nvSpPr>
              <p:cNvPr id="34" name="Freeform 34"/>
              <p:cNvSpPr/>
              <p:nvPr/>
            </p:nvSpPr>
            <p:spPr>
              <a:xfrm>
                <a:off x="0" y="0"/>
                <a:ext cx="792782" cy="151924"/>
              </a:xfrm>
              <a:custGeom>
                <a:avLst/>
                <a:gdLst/>
                <a:ahLst/>
                <a:cxnLst/>
                <a:rect l="l" t="t" r="r" b="b"/>
                <a:pathLst>
                  <a:path w="792782" h="151924">
                    <a:moveTo>
                      <a:pt x="75962" y="0"/>
                    </a:moveTo>
                    <a:lnTo>
                      <a:pt x="716820" y="0"/>
                    </a:lnTo>
                    <a:cubicBezTo>
                      <a:pt x="736966" y="0"/>
                      <a:pt x="756288" y="8003"/>
                      <a:pt x="770533" y="22249"/>
                    </a:cubicBezTo>
                    <a:cubicBezTo>
                      <a:pt x="784779" y="36494"/>
                      <a:pt x="792782" y="55816"/>
                      <a:pt x="792782" y="75962"/>
                    </a:cubicBezTo>
                    <a:lnTo>
                      <a:pt x="792782" y="75962"/>
                    </a:lnTo>
                    <a:cubicBezTo>
                      <a:pt x="792782" y="96108"/>
                      <a:pt x="784779" y="115429"/>
                      <a:pt x="770533" y="129675"/>
                    </a:cubicBezTo>
                    <a:cubicBezTo>
                      <a:pt x="756288" y="143921"/>
                      <a:pt x="736966" y="151924"/>
                      <a:pt x="716820" y="151924"/>
                    </a:cubicBezTo>
                    <a:lnTo>
                      <a:pt x="75962" y="151924"/>
                    </a:lnTo>
                    <a:cubicBezTo>
                      <a:pt x="55816" y="151924"/>
                      <a:pt x="36494" y="143921"/>
                      <a:pt x="22249" y="129675"/>
                    </a:cubicBezTo>
                    <a:cubicBezTo>
                      <a:pt x="8003" y="115429"/>
                      <a:pt x="0" y="96108"/>
                      <a:pt x="0" y="75962"/>
                    </a:cubicBezTo>
                    <a:lnTo>
                      <a:pt x="0" y="75962"/>
                    </a:lnTo>
                    <a:cubicBezTo>
                      <a:pt x="0" y="55816"/>
                      <a:pt x="8003" y="36494"/>
                      <a:pt x="22249" y="22249"/>
                    </a:cubicBezTo>
                    <a:cubicBezTo>
                      <a:pt x="36494" y="8003"/>
                      <a:pt x="55816" y="0"/>
                      <a:pt x="75962" y="0"/>
                    </a:cubicBezTo>
                    <a:close/>
                  </a:path>
                </a:pathLst>
              </a:custGeom>
              <a:solidFill>
                <a:srgbClr val="A7D3EC"/>
              </a:solidFill>
              <a:ln w="38100" cap="rnd">
                <a:solidFill>
                  <a:srgbClr val="1B4C84"/>
                </a:solidFill>
                <a:prstDash val="solid"/>
                <a:round/>
              </a:ln>
            </p:spPr>
          </p:sp>
          <p:sp>
            <p:nvSpPr>
              <p:cNvPr id="35" name="TextBox 35"/>
              <p:cNvSpPr txBox="1"/>
              <p:nvPr/>
            </p:nvSpPr>
            <p:spPr>
              <a:xfrm>
                <a:off x="0" y="-133350"/>
                <a:ext cx="792782" cy="285274"/>
              </a:xfrm>
              <a:prstGeom prst="rect">
                <a:avLst/>
              </a:prstGeom>
            </p:spPr>
            <p:txBody>
              <a:bodyPr lIns="50800" tIns="50800" rIns="50800" bIns="50800" rtlCol="0" anchor="ctr"/>
              <a:lstStyle/>
              <a:p>
                <a:pPr marL="0" lvl="0" indent="0" algn="ctr">
                  <a:lnSpc>
                    <a:spcPts val="4150"/>
                  </a:lnSpc>
                  <a:spcBef>
                    <a:spcPct val="0"/>
                  </a:spcBef>
                </a:pPr>
              </a:p>
            </p:txBody>
          </p:sp>
        </p:grpSp>
        <p:sp>
          <p:nvSpPr>
            <p:cNvPr id="36" name="TextBox 36"/>
            <p:cNvSpPr txBox="1"/>
            <p:nvPr/>
          </p:nvSpPr>
          <p:spPr>
            <a:xfrm>
              <a:off x="432495" y="-4491"/>
              <a:ext cx="3394867" cy="825500"/>
            </a:xfrm>
            <a:prstGeom prst="rect">
              <a:avLst/>
            </a:prstGeom>
          </p:spPr>
          <p:txBody>
            <a:bodyPr lIns="0" tIns="0" rIns="0" bIns="0" rtlCol="0" anchor="t">
              <a:spAutoFit/>
            </a:bodyPr>
            <a:lstStyle/>
            <a:p>
              <a:pPr algn="ctr">
                <a:lnSpc>
                  <a:spcPts val="4830"/>
                </a:lnSpc>
              </a:pPr>
              <a:r>
                <a:rPr lang="zh-CN" altLang="en-US" sz="3990" spc="119">
                  <a:solidFill>
                    <a:srgbClr val="1B4C84"/>
                  </a:solidFill>
                  <a:ea typeface="字由点字奇妙体" panose="00020600040101010101" charset="-122"/>
                </a:rPr>
                <a:t>隐私增强</a:t>
              </a:r>
              <a:endParaRPr lang="zh-CN" altLang="en-US" sz="3990" spc="119">
                <a:solidFill>
                  <a:srgbClr val="1B4C84"/>
                </a:solidFill>
                <a:ea typeface="字由点字奇妙体" panose="00020600040101010101" charset="-122"/>
              </a:endParaRPr>
            </a:p>
          </p:txBody>
        </p:sp>
        <p:sp>
          <p:nvSpPr>
            <p:cNvPr id="37" name="Freeform 37"/>
            <p:cNvSpPr/>
            <p:nvPr/>
          </p:nvSpPr>
          <p:spPr>
            <a:xfrm>
              <a:off x="3577244"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sp>
          <p:nvSpPr>
            <p:cNvPr id="38" name="Freeform 38"/>
            <p:cNvSpPr/>
            <p:nvPr/>
          </p:nvSpPr>
          <p:spPr>
            <a:xfrm>
              <a:off x="432495" y="298723"/>
              <a:ext cx="300597" cy="218886"/>
            </a:xfrm>
            <a:custGeom>
              <a:avLst/>
              <a:gdLst/>
              <a:ahLst/>
              <a:cxnLst/>
              <a:rect l="l" t="t" r="r" b="b"/>
              <a:pathLst>
                <a:path w="300597" h="218886">
                  <a:moveTo>
                    <a:pt x="0" y="0"/>
                  </a:moveTo>
                  <a:lnTo>
                    <a:pt x="300597" y="0"/>
                  </a:lnTo>
                  <a:lnTo>
                    <a:pt x="300597" y="218887"/>
                  </a:lnTo>
                  <a:lnTo>
                    <a:pt x="0" y="218887"/>
                  </a:lnTo>
                  <a:lnTo>
                    <a:pt x="0" y="0"/>
                  </a:lnTo>
                  <a:close/>
                </a:path>
              </a:pathLst>
            </a:custGeom>
            <a:blipFill>
              <a:blip r:embed="rId7">
                <a:extLst>
                  <a:ext uri="{96DAC541-7B7A-43D3-8B79-37D633B846F1}">
                    <asvg:svgBlip xmlns:asvg="http://schemas.microsoft.com/office/drawing/2016/SVG/main" r:embed="rId8"/>
                  </a:ext>
                </a:extLst>
              </a:blip>
              <a:stretch>
                <a:fillRect l="-381284" r="-177496"/>
              </a:stretch>
            </a:blipFill>
          </p:spPr>
        </p:sp>
      </p:grpSp>
      <p:sp>
        <p:nvSpPr>
          <p:cNvPr id="39" name="Freeform 39"/>
          <p:cNvSpPr/>
          <p:nvPr/>
        </p:nvSpPr>
        <p:spPr>
          <a:xfrm>
            <a:off x="6708267" y="4725763"/>
            <a:ext cx="4871465" cy="3543092"/>
          </a:xfrm>
          <a:custGeom>
            <a:avLst/>
            <a:gdLst/>
            <a:ahLst/>
            <a:cxnLst/>
            <a:rect l="l" t="t" r="r" b="b"/>
            <a:pathLst>
              <a:path w="4871465" h="3543092">
                <a:moveTo>
                  <a:pt x="0" y="0"/>
                </a:moveTo>
                <a:lnTo>
                  <a:pt x="4871466" y="0"/>
                </a:lnTo>
                <a:lnTo>
                  <a:pt x="4871466" y="3543091"/>
                </a:lnTo>
                <a:lnTo>
                  <a:pt x="0" y="35430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40" name="Group 40"/>
          <p:cNvGrpSpPr/>
          <p:nvPr/>
        </p:nvGrpSpPr>
        <p:grpSpPr>
          <a:xfrm rot="0">
            <a:off x="7697126" y="5050440"/>
            <a:ext cx="2893747" cy="2893736"/>
            <a:chOff x="0" y="0"/>
            <a:chExt cx="6350000" cy="6349975"/>
          </a:xfrm>
        </p:grpSpPr>
        <p:sp>
          <p:nvSpPr>
            <p:cNvPr id="41" name="Freeform 4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sp>
      </p:grpSp>
      <p:sp>
        <p:nvSpPr>
          <p:cNvPr id="42" name="TextBox 42"/>
          <p:cNvSpPr txBox="1"/>
          <p:nvPr/>
        </p:nvSpPr>
        <p:spPr>
          <a:xfrm>
            <a:off x="6880144" y="3417662"/>
            <a:ext cx="4527712" cy="82550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某智慧城市项目通过边缘视频分析，将上传云端的数据量减少</a:t>
            </a:r>
            <a:r>
              <a:rPr lang="en-US" altLang="zh-CN" sz="2300" u="none" strike="noStrike">
                <a:solidFill>
                  <a:srgbClr val="1B4C84"/>
                </a:solidFill>
                <a:ea typeface="字由点字典黑 45J" panose="00020600040101010101" charset="-122"/>
              </a:rPr>
              <a:t>70%</a:t>
            </a:r>
            <a:endParaRPr lang="en-US" altLang="zh-CN" sz="2300" u="none" strike="noStrike">
              <a:solidFill>
                <a:srgbClr val="1B4C84"/>
              </a:solidFill>
              <a:ea typeface="字由点字典黑 45J" panose="00020600040101010101" charset="-122"/>
            </a:endParaRPr>
          </a:p>
        </p:txBody>
      </p:sp>
      <p:sp>
        <p:nvSpPr>
          <p:cNvPr id="43" name="TextBox 43"/>
          <p:cNvSpPr txBox="1"/>
          <p:nvPr/>
        </p:nvSpPr>
        <p:spPr>
          <a:xfrm>
            <a:off x="1670809" y="4299777"/>
            <a:ext cx="4527712" cy="123825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工业机器人控制场景中，边缘节点可将响应时间从云端的</a:t>
            </a:r>
            <a:r>
              <a:rPr lang="en-US" altLang="zh-CN" sz="2300" u="none" strike="noStrike">
                <a:solidFill>
                  <a:srgbClr val="1B4C84"/>
                </a:solidFill>
                <a:ea typeface="字由点字典黑 45J" panose="00020600040101010101" charset="-122"/>
              </a:rPr>
              <a:t>100ms</a:t>
            </a:r>
            <a:r>
              <a:rPr lang="zh-CN" altLang="en-US" sz="2300" u="none" strike="noStrike">
                <a:solidFill>
                  <a:srgbClr val="1B4C84"/>
                </a:solidFill>
                <a:ea typeface="字由点字典黑 45J" panose="00020600040101010101" charset="-122"/>
              </a:rPr>
              <a:t>降至</a:t>
            </a:r>
            <a:r>
              <a:rPr lang="en-US" altLang="zh-CN" sz="2300" u="none" strike="noStrike">
                <a:solidFill>
                  <a:srgbClr val="1B4C84"/>
                </a:solidFill>
                <a:ea typeface="字由点字典黑 45J" panose="00020600040101010101" charset="-122"/>
              </a:rPr>
              <a:t>5ms</a:t>
            </a:r>
            <a:r>
              <a:rPr lang="zh-CN" altLang="en-US" sz="2300" u="none" strike="noStrike">
                <a:solidFill>
                  <a:srgbClr val="1B4C84"/>
                </a:solidFill>
                <a:ea typeface="字由点字典黑 45J" panose="00020600040101010101" charset="-122"/>
              </a:rPr>
              <a:t>以下</a:t>
            </a:r>
            <a:endParaRPr lang="zh-CN" altLang="en-US" sz="2300" u="none" strike="noStrike">
              <a:solidFill>
                <a:srgbClr val="1B4C84"/>
              </a:solidFill>
              <a:ea typeface="字由点字典黑 45J" panose="00020600040101010101" charset="-122"/>
            </a:endParaRPr>
          </a:p>
        </p:txBody>
      </p:sp>
      <p:sp>
        <p:nvSpPr>
          <p:cNvPr id="44" name="TextBox 44"/>
          <p:cNvSpPr txBox="1"/>
          <p:nvPr/>
        </p:nvSpPr>
        <p:spPr>
          <a:xfrm>
            <a:off x="12287807" y="4299777"/>
            <a:ext cx="4527712" cy="1238250"/>
          </a:xfrm>
          <a:prstGeom prst="rect">
            <a:avLst/>
          </a:prstGeom>
        </p:spPr>
        <p:txBody>
          <a:bodyPr lIns="0" tIns="0" rIns="0" bIns="0" rtlCol="0" anchor="t">
            <a:spAutoFit/>
          </a:bodyPr>
          <a:lstStyle/>
          <a:p>
            <a:pPr marL="0" lvl="0" indent="0" algn="l">
              <a:lnSpc>
                <a:spcPts val="3220"/>
              </a:lnSpc>
              <a:spcBef>
                <a:spcPct val="0"/>
              </a:spcBef>
            </a:pPr>
            <a:r>
              <a:rPr lang="zh-CN" altLang="en-US" sz="2300" u="none" strike="noStrike">
                <a:solidFill>
                  <a:srgbClr val="1B4C84"/>
                </a:solidFill>
                <a:ea typeface="字由点字典黑 45J" panose="00020600040101010101" charset="-122"/>
              </a:rPr>
              <a:t>医疗影像数据可在医院本地边缘服务器完成脱敏处理，满足</a:t>
            </a:r>
            <a:r>
              <a:rPr lang="en-US" altLang="zh-CN" sz="2300" u="none" strike="noStrike">
                <a:solidFill>
                  <a:srgbClr val="1B4C84"/>
                </a:solidFill>
                <a:ea typeface="字由点字典黑 45J" panose="00020600040101010101" charset="-122"/>
              </a:rPr>
              <a:t>GDPR</a:t>
            </a:r>
            <a:r>
              <a:rPr lang="zh-CN" altLang="en-US" sz="2300" u="none" strike="noStrike">
                <a:solidFill>
                  <a:srgbClr val="1B4C84"/>
                </a:solidFill>
                <a:ea typeface="字由点字典黑 45J" panose="00020600040101010101" charset="-122"/>
              </a:rPr>
              <a:t>合规要求。</a:t>
            </a:r>
            <a:endParaRPr lang="zh-CN" altLang="en-US" sz="2300" u="none" strike="noStrike">
              <a:solidFill>
                <a:srgbClr val="1B4C84"/>
              </a:solidFill>
              <a:ea typeface="字由点字典黑 45J" panose="00020600040101010101" charset="-122"/>
            </a:endParaRPr>
          </a:p>
        </p:txBody>
      </p:sp>
      <p:grpSp>
        <p:nvGrpSpPr>
          <p:cNvPr id="45" name="Group 45"/>
          <p:cNvGrpSpPr/>
          <p:nvPr/>
        </p:nvGrpSpPr>
        <p:grpSpPr>
          <a:xfrm rot="0">
            <a:off x="6401083" y="4953682"/>
            <a:ext cx="5547205" cy="3046265"/>
            <a:chOff x="0" y="0"/>
            <a:chExt cx="7396273" cy="4061686"/>
          </a:xfrm>
        </p:grpSpPr>
        <p:pic>
          <p:nvPicPr>
            <p:cNvPr id="46" name="Picture 46"/>
            <p:cNvPicPr>
              <a:picLocks noChangeAspect="1"/>
            </p:cNvPicPr>
            <p:nvPr/>
          </p:nvPicPr>
          <p:blipFill>
            <a:blip r:embed="rId11"/>
            <a:srcRect t="1195" b="1195"/>
            <a:stretch>
              <a:fillRect/>
            </a:stretch>
          </p:blipFill>
          <p:spPr>
            <a:xfrm>
              <a:off x="0" y="0"/>
              <a:ext cx="7396273" cy="4061686"/>
            </a:xfrm>
            <a:prstGeom prst="rect">
              <a:avLst/>
            </a:prstGeom>
          </p:spPr>
        </p:pic>
      </p:grpSp>
      <p:sp>
        <p:nvSpPr>
          <p:cNvPr id="49" name="TextBox 49"/>
          <p:cNvSpPr txBox="1"/>
          <p:nvPr/>
        </p:nvSpPr>
        <p:spPr>
          <a:xfrm>
            <a:off x="6398895" y="8267700"/>
            <a:ext cx="5683250" cy="358775"/>
          </a:xfrm>
          <a:prstGeom prst="rect">
            <a:avLst/>
          </a:prstGeom>
        </p:spPr>
        <p:txBody>
          <a:bodyPr wrap="square" lIns="0" tIns="0" rIns="0" bIns="0" rtlCol="0" anchor="t">
            <a:spAutoFit/>
          </a:bodyPr>
          <a:lstStyle/>
          <a:p>
            <a:pPr algn="ctr">
              <a:lnSpc>
                <a:spcPts val="2800"/>
              </a:lnSpc>
            </a:pPr>
            <a:r>
              <a:rPr lang="zh-CN" altLang="en-US" sz="2000">
                <a:solidFill>
                  <a:srgbClr val="1B4C84"/>
                </a:solidFill>
                <a:ea typeface="字由点字典黑 45J" panose="00020600040101010101" charset="-122"/>
              </a:rPr>
              <a:t>边缘计算流程</a:t>
            </a:r>
            <a:endParaRPr lang="zh-CN" altLang="en-US" sz="2000">
              <a:solidFill>
                <a:srgbClr val="1B4C84"/>
              </a:solidFill>
              <a:ea typeface="字由点字典黑 45J" panose="0002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6662677" y="2356986"/>
            <a:ext cx="4962646" cy="2431696"/>
          </a:xfrm>
          <a:custGeom>
            <a:avLst/>
            <a:gdLst/>
            <a:ahLst/>
            <a:cxnLst/>
            <a:rect l="l" t="t" r="r" b="b"/>
            <a:pathLst>
              <a:path w="4962646" h="2431696">
                <a:moveTo>
                  <a:pt x="0" y="0"/>
                </a:moveTo>
                <a:lnTo>
                  <a:pt x="4962646" y="0"/>
                </a:lnTo>
                <a:lnTo>
                  <a:pt x="4962646" y="2431696"/>
                </a:lnTo>
                <a:lnTo>
                  <a:pt x="0" y="2431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3683573" y="3572834"/>
            <a:ext cx="777256" cy="769484"/>
          </a:xfrm>
          <a:custGeom>
            <a:avLst/>
            <a:gdLst/>
            <a:ahLst/>
            <a:cxnLst/>
            <a:rect l="l" t="t" r="r" b="b"/>
            <a:pathLst>
              <a:path w="777256" h="769484">
                <a:moveTo>
                  <a:pt x="0" y="0"/>
                </a:moveTo>
                <a:lnTo>
                  <a:pt x="777257" y="0"/>
                </a:lnTo>
                <a:lnTo>
                  <a:pt x="777257" y="769484"/>
                </a:lnTo>
                <a:lnTo>
                  <a:pt x="0" y="769484"/>
                </a:lnTo>
                <a:lnTo>
                  <a:pt x="0" y="0"/>
                </a:lnTo>
                <a:close/>
              </a:path>
            </a:pathLst>
          </a:custGeom>
          <a:blipFill>
            <a:blip r:embed="rId7">
              <a:alphaModFix amt="52000"/>
              <a:extLst>
                <a:ext uri="{96DAC541-7B7A-43D3-8B79-37D633B846F1}">
                  <asvg:svgBlip xmlns:asvg="http://schemas.microsoft.com/office/drawing/2016/SVG/main" r:embed="rId8"/>
                </a:ext>
              </a:extLst>
            </a:blip>
            <a:stretch>
              <a:fillRect/>
            </a:stretch>
          </a:blipFill>
        </p:spPr>
      </p:sp>
      <p:sp>
        <p:nvSpPr>
          <p:cNvPr id="17" name="Freeform 17"/>
          <p:cNvSpPr/>
          <p:nvPr/>
        </p:nvSpPr>
        <p:spPr>
          <a:xfrm>
            <a:off x="3464485" y="5551325"/>
            <a:ext cx="725371" cy="593569"/>
          </a:xfrm>
          <a:custGeom>
            <a:avLst/>
            <a:gdLst/>
            <a:ahLst/>
            <a:cxnLst/>
            <a:rect l="l" t="t" r="r" b="b"/>
            <a:pathLst>
              <a:path w="725371" h="593569">
                <a:moveTo>
                  <a:pt x="0" y="0"/>
                </a:moveTo>
                <a:lnTo>
                  <a:pt x="725371" y="0"/>
                </a:lnTo>
                <a:lnTo>
                  <a:pt x="725371" y="593569"/>
                </a:lnTo>
                <a:lnTo>
                  <a:pt x="0" y="593569"/>
                </a:lnTo>
                <a:lnTo>
                  <a:pt x="0" y="0"/>
                </a:lnTo>
                <a:close/>
              </a:path>
            </a:pathLst>
          </a:custGeom>
          <a:blipFill>
            <a:blip r:embed="rId9">
              <a:alphaModFix amt="57000"/>
              <a:extLst>
                <a:ext uri="{96DAC541-7B7A-43D3-8B79-37D633B846F1}">
                  <asvg:svgBlip xmlns:asvg="http://schemas.microsoft.com/office/drawing/2016/SVG/main" r:embed="rId10"/>
                </a:ext>
              </a:extLst>
            </a:blip>
            <a:stretch>
              <a:fillRect/>
            </a:stretch>
          </a:blipFill>
        </p:spPr>
      </p:sp>
      <p:sp>
        <p:nvSpPr>
          <p:cNvPr id="18" name="Freeform 18"/>
          <p:cNvSpPr/>
          <p:nvPr/>
        </p:nvSpPr>
        <p:spPr>
          <a:xfrm>
            <a:off x="13355296" y="5769297"/>
            <a:ext cx="4815478" cy="4815478"/>
          </a:xfrm>
          <a:custGeom>
            <a:avLst/>
            <a:gdLst/>
            <a:ahLst/>
            <a:cxnLst/>
            <a:rect l="l" t="t" r="r" b="b"/>
            <a:pathLst>
              <a:path w="4815478" h="4815478">
                <a:moveTo>
                  <a:pt x="0" y="0"/>
                </a:moveTo>
                <a:lnTo>
                  <a:pt x="4815477" y="0"/>
                </a:lnTo>
                <a:lnTo>
                  <a:pt x="4815477" y="4815477"/>
                </a:lnTo>
                <a:lnTo>
                  <a:pt x="0" y="4815477"/>
                </a:lnTo>
                <a:lnTo>
                  <a:pt x="0" y="0"/>
                </a:lnTo>
                <a:close/>
              </a:path>
            </a:pathLst>
          </a:custGeom>
          <a:blipFill>
            <a:blip r:embed="rId11"/>
            <a:stretch>
              <a:fillRect/>
            </a:stretch>
          </a:blipFill>
        </p:spPr>
      </p:sp>
      <p:sp>
        <p:nvSpPr>
          <p:cNvPr id="19" name="TextBox 19"/>
          <p:cNvSpPr txBox="1"/>
          <p:nvPr/>
        </p:nvSpPr>
        <p:spPr>
          <a:xfrm>
            <a:off x="2324735" y="4598035"/>
            <a:ext cx="13954125" cy="1796415"/>
          </a:xfrm>
          <a:prstGeom prst="rect">
            <a:avLst/>
          </a:prstGeom>
        </p:spPr>
        <p:txBody>
          <a:bodyPr wrap="square" lIns="0" tIns="0" rIns="0" bIns="0" rtlCol="0" anchor="t">
            <a:spAutoFit/>
          </a:bodyPr>
          <a:lstStyle/>
          <a:p>
            <a:pPr algn="ctr">
              <a:lnSpc>
                <a:spcPts val="14010"/>
              </a:lnSpc>
              <a:spcBef>
                <a:spcPct val="0"/>
              </a:spcBef>
            </a:pPr>
            <a:r>
              <a:rPr lang="zh-CN" altLang="en-US" sz="10010" spc="1150">
                <a:solidFill>
                  <a:srgbClr val="1B4C84"/>
                </a:solidFill>
                <a:ea typeface="字由点字奇妙体" panose="00020600040101010101" charset="-122"/>
              </a:rPr>
              <a:t>云边端三级架构对比</a:t>
            </a:r>
            <a:endParaRPr lang="zh-CN" altLang="en-US" sz="10010" spc="1150">
              <a:solidFill>
                <a:srgbClr val="1B4C84"/>
              </a:solidFill>
              <a:ea typeface="字由点字奇妙体" panose="00020600040101010101" charset="-122"/>
            </a:endParaRPr>
          </a:p>
        </p:txBody>
      </p:sp>
      <p:sp>
        <p:nvSpPr>
          <p:cNvPr id="21" name="TextBox 21"/>
          <p:cNvSpPr txBox="1"/>
          <p:nvPr/>
        </p:nvSpPr>
        <p:spPr>
          <a:xfrm>
            <a:off x="7809208" y="1979846"/>
            <a:ext cx="2669584" cy="2514362"/>
          </a:xfrm>
          <a:prstGeom prst="rect">
            <a:avLst/>
          </a:prstGeom>
        </p:spPr>
        <p:txBody>
          <a:bodyPr lIns="0" tIns="0" rIns="0" bIns="0" rtlCol="0" anchor="t">
            <a:spAutoFit/>
          </a:bodyPr>
          <a:lstStyle/>
          <a:p>
            <a:pPr algn="ctr">
              <a:lnSpc>
                <a:spcPts val="20685"/>
              </a:lnSpc>
              <a:spcBef>
                <a:spcPct val="0"/>
              </a:spcBef>
            </a:pPr>
            <a:r>
              <a:rPr lang="en-US" sz="14775">
                <a:solidFill>
                  <a:srgbClr val="F85768"/>
                </a:solidFill>
                <a:latin typeface="字由点字奇妙体" panose="00020600040101010101" charset="-122"/>
                <a:sym typeface="字由点字奇妙体" panose="00020600040101010101" charset="-122"/>
              </a:rPr>
              <a:t>02</a:t>
            </a:r>
            <a:endParaRPr lang="en-US" sz="14775">
              <a:solidFill>
                <a:srgbClr val="F85768"/>
              </a:solidFill>
              <a:latin typeface="字由点字奇妙体" panose="00020600040101010101" charset="-122"/>
              <a:sym typeface="字由点字奇妙体" panose="00020600040101010101" charset="-122"/>
            </a:endParaRPr>
          </a:p>
        </p:txBody>
      </p:sp>
      <p:pic>
        <p:nvPicPr>
          <p:cNvPr id="28" name="图片 27" descr="新校徽"/>
          <p:cNvPicPr>
            <a:picLocks noChangeAspect="1"/>
          </p:cNvPicPr>
          <p:nvPr>
            <p:custDataLst>
              <p:tags r:id="rId12"/>
            </p:custDataLst>
          </p:nvPr>
        </p:nvPicPr>
        <p:blipFill>
          <a:blip r:embed="rId13"/>
          <a:stretch>
            <a:fillRect/>
          </a:stretch>
        </p:blipFill>
        <p:spPr>
          <a:xfrm>
            <a:off x="304800" y="342900"/>
            <a:ext cx="1543050" cy="15189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extLst>
                  <a:ext uri="{96DAC541-7B7A-43D3-8B79-37D633B846F1}">
                    <asvg:svgBlip xmlns:asvg="http://schemas.microsoft.com/office/drawing/2016/SVG/main" r:embed="rId2"/>
                  </a:ext>
                </a:extLst>
              </a:blip>
              <a:stretch>
                <a:fillRect r="-11412"/>
              </a:stretch>
            </a:blipFill>
          </p:spPr>
        </p:sp>
      </p:grpSp>
      <p:grpSp>
        <p:nvGrpSpPr>
          <p:cNvPr id="10" name="Group 10"/>
          <p:cNvGrpSpPr/>
          <p:nvPr/>
        </p:nvGrpSpPr>
        <p:grpSpPr>
          <a:xfrm rot="0">
            <a:off x="378835" y="504646"/>
            <a:ext cx="17423374" cy="9332575"/>
            <a:chOff x="0" y="0"/>
            <a:chExt cx="4588872" cy="2457962"/>
          </a:xfrm>
        </p:grpSpPr>
        <p:sp>
          <p:nvSpPr>
            <p:cNvPr id="11" name="Freeform 11"/>
            <p:cNvSpPr/>
            <p:nvPr/>
          </p:nvSpPr>
          <p:spPr>
            <a:xfrm>
              <a:off x="0" y="0"/>
              <a:ext cx="4588872" cy="2457962"/>
            </a:xfrm>
            <a:custGeom>
              <a:avLst/>
              <a:gdLst/>
              <a:ahLst/>
              <a:cxnLst/>
              <a:rect l="l" t="t" r="r" b="b"/>
              <a:pathLst>
                <a:path w="4588872" h="2457962">
                  <a:moveTo>
                    <a:pt x="16885" y="0"/>
                  </a:moveTo>
                  <a:lnTo>
                    <a:pt x="4571987" y="0"/>
                  </a:lnTo>
                  <a:cubicBezTo>
                    <a:pt x="4576466" y="0"/>
                    <a:pt x="4580760" y="1779"/>
                    <a:pt x="4583927" y="4945"/>
                  </a:cubicBezTo>
                  <a:cubicBezTo>
                    <a:pt x="4587093" y="8112"/>
                    <a:pt x="4588872" y="12407"/>
                    <a:pt x="4588872" y="16885"/>
                  </a:cubicBezTo>
                  <a:lnTo>
                    <a:pt x="4588872" y="2441077"/>
                  </a:lnTo>
                  <a:cubicBezTo>
                    <a:pt x="4588872" y="2445555"/>
                    <a:pt x="4587093" y="2449850"/>
                    <a:pt x="4583927" y="2453017"/>
                  </a:cubicBezTo>
                  <a:cubicBezTo>
                    <a:pt x="4580760" y="2456183"/>
                    <a:pt x="4576466" y="2457962"/>
                    <a:pt x="4571987" y="2457962"/>
                  </a:cubicBezTo>
                  <a:lnTo>
                    <a:pt x="16885" y="2457962"/>
                  </a:lnTo>
                  <a:cubicBezTo>
                    <a:pt x="12407" y="2457962"/>
                    <a:pt x="8112" y="2456183"/>
                    <a:pt x="4945" y="2453017"/>
                  </a:cubicBezTo>
                  <a:cubicBezTo>
                    <a:pt x="1779" y="2449850"/>
                    <a:pt x="0" y="2445555"/>
                    <a:pt x="0" y="2441077"/>
                  </a:cubicBezTo>
                  <a:lnTo>
                    <a:pt x="0" y="16885"/>
                  </a:lnTo>
                  <a:cubicBezTo>
                    <a:pt x="0" y="12407"/>
                    <a:pt x="1779" y="8112"/>
                    <a:pt x="4945" y="4945"/>
                  </a:cubicBezTo>
                  <a:cubicBezTo>
                    <a:pt x="8112" y="1779"/>
                    <a:pt x="12407" y="0"/>
                    <a:pt x="1688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588872" cy="2591312"/>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flipH="1">
            <a:off x="130225"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flipH="1">
            <a:off x="16802882" y="322831"/>
            <a:ext cx="1158167" cy="1192450"/>
          </a:xfrm>
          <a:custGeom>
            <a:avLst/>
            <a:gdLst/>
            <a:ahLst/>
            <a:cxnLst/>
            <a:rect l="l" t="t" r="r" b="b"/>
            <a:pathLst>
              <a:path w="1158167" h="1192450">
                <a:moveTo>
                  <a:pt x="1158167" y="0"/>
                </a:moveTo>
                <a:lnTo>
                  <a:pt x="0" y="0"/>
                </a:lnTo>
                <a:lnTo>
                  <a:pt x="0" y="1192451"/>
                </a:lnTo>
                <a:lnTo>
                  <a:pt x="1158167" y="1192451"/>
                </a:lnTo>
                <a:lnTo>
                  <a:pt x="115816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7637937" y="1042470"/>
            <a:ext cx="3012127" cy="893445"/>
          </a:xfrm>
          <a:prstGeom prst="rect">
            <a:avLst/>
          </a:prstGeom>
        </p:spPr>
        <p:txBody>
          <a:bodyPr lIns="0" tIns="0" rIns="0" bIns="0" rtlCol="0" anchor="t">
            <a:spAutoFit/>
          </a:bodyPr>
          <a:lstStyle/>
          <a:p>
            <a:pPr algn="ctr">
              <a:lnSpc>
                <a:spcPts val="6970"/>
              </a:lnSpc>
              <a:spcBef>
                <a:spcPct val="0"/>
              </a:spcBef>
            </a:pPr>
            <a:r>
              <a:rPr lang="zh-CN" altLang="en-US" sz="4975">
                <a:solidFill>
                  <a:srgbClr val="F85768"/>
                </a:solidFill>
                <a:ea typeface="字由点字奇妙体" panose="00020600040101010101" charset="-122"/>
              </a:rPr>
              <a:t>云边端</a:t>
            </a:r>
            <a:endParaRPr lang="zh-CN" altLang="en-US" sz="4975">
              <a:solidFill>
                <a:srgbClr val="F85768"/>
              </a:solidFill>
              <a:ea typeface="字由点字奇妙体" panose="00020600040101010101" charset="-122"/>
            </a:endParaRPr>
          </a:p>
        </p:txBody>
      </p:sp>
      <p:sp>
        <p:nvSpPr>
          <p:cNvPr id="16" name="Freeform 16"/>
          <p:cNvSpPr/>
          <p:nvPr/>
        </p:nvSpPr>
        <p:spPr>
          <a:xfrm>
            <a:off x="10471144" y="1320779"/>
            <a:ext cx="434038" cy="389006"/>
          </a:xfrm>
          <a:custGeom>
            <a:avLst/>
            <a:gdLst/>
            <a:ahLst/>
            <a:cxnLst/>
            <a:rect l="l" t="t" r="r" b="b"/>
            <a:pathLst>
              <a:path w="434038" h="389006">
                <a:moveTo>
                  <a:pt x="0" y="0"/>
                </a:moveTo>
                <a:lnTo>
                  <a:pt x="434038" y="0"/>
                </a:lnTo>
                <a:lnTo>
                  <a:pt x="434038" y="389006"/>
                </a:lnTo>
                <a:lnTo>
                  <a:pt x="0" y="3890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flipH="1">
            <a:off x="7445566" y="1320779"/>
            <a:ext cx="434038" cy="389006"/>
          </a:xfrm>
          <a:custGeom>
            <a:avLst/>
            <a:gdLst/>
            <a:ahLst/>
            <a:cxnLst/>
            <a:rect l="l" t="t" r="r" b="b"/>
            <a:pathLst>
              <a:path w="434038" h="389006">
                <a:moveTo>
                  <a:pt x="434037" y="0"/>
                </a:moveTo>
                <a:lnTo>
                  <a:pt x="0" y="0"/>
                </a:lnTo>
                <a:lnTo>
                  <a:pt x="0" y="389006"/>
                </a:lnTo>
                <a:lnTo>
                  <a:pt x="434037" y="389006"/>
                </a:lnTo>
                <a:lnTo>
                  <a:pt x="434037"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6708267" y="4725763"/>
            <a:ext cx="4871465" cy="3543092"/>
          </a:xfrm>
          <a:custGeom>
            <a:avLst/>
            <a:gdLst/>
            <a:ahLst/>
            <a:cxnLst/>
            <a:rect l="l" t="t" r="r" b="b"/>
            <a:pathLst>
              <a:path w="4871465" h="3543092">
                <a:moveTo>
                  <a:pt x="0" y="0"/>
                </a:moveTo>
                <a:lnTo>
                  <a:pt x="4871466" y="0"/>
                </a:lnTo>
                <a:lnTo>
                  <a:pt x="4871466" y="3543091"/>
                </a:lnTo>
                <a:lnTo>
                  <a:pt x="0" y="35430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9" name="TextBox 49"/>
          <p:cNvSpPr txBox="1"/>
          <p:nvPr/>
        </p:nvSpPr>
        <p:spPr>
          <a:xfrm>
            <a:off x="1273175" y="2247900"/>
            <a:ext cx="16073755" cy="358775"/>
          </a:xfrm>
          <a:prstGeom prst="rect">
            <a:avLst/>
          </a:prstGeom>
        </p:spPr>
        <p:txBody>
          <a:bodyPr wrap="square" lIns="0" tIns="0" rIns="0" bIns="0" rtlCol="0" anchor="t">
            <a:spAutoFit/>
          </a:bodyPr>
          <a:lstStyle/>
          <a:p>
            <a:pPr algn="ctr">
              <a:lnSpc>
                <a:spcPts val="2800"/>
              </a:lnSpc>
            </a:pPr>
            <a:r>
              <a:rPr lang="zh-CN" altLang="en-US" sz="2000">
                <a:solidFill>
                  <a:srgbClr val="1B4C84"/>
                </a:solidFill>
                <a:ea typeface="字由点字典黑 45J" panose="00020600040101010101" charset="-122"/>
              </a:rPr>
              <a:t>数据传云边端三级架构是边缘计算领域的核心分层模型，通过云计算、边缘计算和终端设备的协同分工实现数据处理的效率提升与资源优化。</a:t>
            </a:r>
            <a:endParaRPr lang="zh-CN" altLang="en-US" sz="2000">
              <a:solidFill>
                <a:srgbClr val="1B4C84"/>
              </a:solidFill>
              <a:ea typeface="字由点字典黑 45J" panose="00020600040101010101" charset="-122"/>
            </a:endParaRPr>
          </a:p>
        </p:txBody>
      </p:sp>
      <p:graphicFrame>
        <p:nvGraphicFramePr>
          <p:cNvPr id="50" name="表格 49"/>
          <p:cNvGraphicFramePr/>
          <p:nvPr>
            <p:custDataLst>
              <p:tags r:id="rId9"/>
            </p:custDataLst>
          </p:nvPr>
        </p:nvGraphicFramePr>
        <p:xfrm>
          <a:off x="2694940" y="2961640"/>
          <a:ext cx="12801600" cy="5386070"/>
        </p:xfrm>
        <a:graphic>
          <a:graphicData uri="http://schemas.openxmlformats.org/drawingml/2006/table">
            <a:tbl>
              <a:tblPr/>
              <a:tblGrid>
                <a:gridCol w="3200400"/>
                <a:gridCol w="3200400"/>
                <a:gridCol w="3200400"/>
                <a:gridCol w="3200400"/>
              </a:tblGrid>
              <a:tr h="769620">
                <a:tc>
                  <a:txBody>
                    <a:bodyPr/>
                    <a:p>
                      <a:pPr marL="0" indent="304800" algn="l">
                        <a:lnSpc>
                          <a:spcPct val="150000"/>
                        </a:lnSpc>
                        <a:spcBef>
                          <a:spcPct val="0"/>
                        </a:spcBef>
                        <a:spcAft>
                          <a:spcPct val="0"/>
                        </a:spcAft>
                      </a:pPr>
                      <a:r>
                        <a:rPr lang="zh-CN" sz="2000" b="1">
                          <a:latin typeface="仿宋" panose="02010609060101010101" charset="-122"/>
                          <a:ea typeface="仿宋" panose="02010609060101010101" charset="-122"/>
                        </a:rPr>
                        <a:t>维度</a:t>
                      </a:r>
                      <a:endParaRPr lang="zh-CN" sz="2000" b="1">
                        <a:solidFill>
                          <a:srgbClr val="FFFFFF"/>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4874CB"/>
                    </a:solidFill>
                  </a:tcPr>
                </a:tc>
                <a:tc>
                  <a:txBody>
                    <a:bodyPr/>
                    <a:p>
                      <a:pPr marL="0" indent="304800" algn="l">
                        <a:lnSpc>
                          <a:spcPct val="150000"/>
                        </a:lnSpc>
                        <a:spcBef>
                          <a:spcPct val="0"/>
                        </a:spcBef>
                        <a:spcAft>
                          <a:spcPct val="0"/>
                        </a:spcAft>
                      </a:pPr>
                      <a:r>
                        <a:rPr lang="zh-CN" sz="2000" b="1">
                          <a:latin typeface="仿宋" panose="02010609060101010101" charset="-122"/>
                          <a:ea typeface="仿宋" panose="02010609060101010101" charset="-122"/>
                        </a:rPr>
                        <a:t>云计算</a:t>
                      </a:r>
                      <a:endParaRPr lang="zh-CN" sz="2000" b="1">
                        <a:solidFill>
                          <a:srgbClr val="FFFFFF"/>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4874CB"/>
                    </a:solidFill>
                  </a:tcPr>
                </a:tc>
                <a:tc>
                  <a:txBody>
                    <a:bodyPr/>
                    <a:p>
                      <a:pPr marL="0" indent="304800" algn="l">
                        <a:lnSpc>
                          <a:spcPct val="150000"/>
                        </a:lnSpc>
                        <a:spcBef>
                          <a:spcPct val="0"/>
                        </a:spcBef>
                        <a:spcAft>
                          <a:spcPct val="0"/>
                        </a:spcAft>
                      </a:pPr>
                      <a:r>
                        <a:rPr lang="zh-CN" sz="2000" b="1">
                          <a:latin typeface="仿宋" panose="02010609060101010101" charset="-122"/>
                          <a:ea typeface="仿宋" panose="02010609060101010101" charset="-122"/>
                        </a:rPr>
                        <a:t>边缘计算</a:t>
                      </a:r>
                      <a:endParaRPr lang="zh-CN" sz="2000" b="1">
                        <a:solidFill>
                          <a:srgbClr val="FFFFFF"/>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4874CB"/>
                    </a:solidFill>
                  </a:tcPr>
                </a:tc>
                <a:tc>
                  <a:txBody>
                    <a:bodyPr/>
                    <a:p>
                      <a:pPr marL="0" indent="304800" algn="l">
                        <a:lnSpc>
                          <a:spcPct val="150000"/>
                        </a:lnSpc>
                        <a:spcBef>
                          <a:spcPct val="0"/>
                        </a:spcBef>
                        <a:spcAft>
                          <a:spcPct val="0"/>
                        </a:spcAft>
                      </a:pPr>
                      <a:r>
                        <a:rPr lang="zh-CN" sz="2000" b="1">
                          <a:latin typeface="仿宋" panose="02010609060101010101" charset="-122"/>
                          <a:ea typeface="仿宋" panose="02010609060101010101" charset="-122"/>
                        </a:rPr>
                        <a:t>终端设备</a:t>
                      </a:r>
                      <a:endParaRPr lang="zh-CN" sz="2000" b="1">
                        <a:solidFill>
                          <a:srgbClr val="FFFFFF"/>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4874CB"/>
                    </a:solidFill>
                  </a:tcPr>
                </a:tc>
              </a:tr>
              <a:tr h="768985">
                <a:tc>
                  <a:txBody>
                    <a:bodyPr/>
                    <a:p>
                      <a:pPr marL="0" indent="304800" algn="just">
                        <a:lnSpc>
                          <a:spcPct val="150000"/>
                        </a:lnSpc>
                        <a:spcBef>
                          <a:spcPct val="0"/>
                        </a:spcBef>
                        <a:spcAft>
                          <a:spcPct val="0"/>
                        </a:spcAft>
                      </a:pPr>
                      <a:r>
                        <a:rPr lang="zh-CN" sz="2000">
                          <a:latin typeface="仿宋" panose="02010609060101010101" charset="-122"/>
                          <a:ea typeface="仿宋" panose="02010609060101010101" charset="-122"/>
                        </a:rPr>
                        <a:t>典型延迟</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304800" algn="just">
                        <a:lnSpc>
                          <a:spcPct val="150000"/>
                        </a:lnSpc>
                        <a:spcBef>
                          <a:spcPct val="0"/>
                        </a:spcBef>
                        <a:spcAft>
                          <a:spcPct val="0"/>
                        </a:spcAft>
                      </a:pPr>
                      <a:r>
                        <a:rPr lang="en-US" altLang="zh-CN" sz="2000">
                          <a:latin typeface="仿宋" panose="02010609060101010101" charset="-122"/>
                          <a:ea typeface="仿宋" panose="02010609060101010101" charset="-122"/>
                        </a:rPr>
                        <a:t>50ms~500ms</a:t>
                      </a:r>
                      <a:endParaRPr lang="en-US" alt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304800" algn="just">
                        <a:lnSpc>
                          <a:spcPct val="150000"/>
                        </a:lnSpc>
                        <a:spcBef>
                          <a:spcPct val="0"/>
                        </a:spcBef>
                        <a:spcAft>
                          <a:spcPct val="0"/>
                        </a:spcAft>
                      </a:pPr>
                      <a:r>
                        <a:rPr lang="en-US" altLang="zh-CN" sz="2000">
                          <a:latin typeface="仿宋" panose="02010609060101010101" charset="-122"/>
                          <a:ea typeface="仿宋" panose="02010609060101010101" charset="-122"/>
                        </a:rPr>
                        <a:t>1ms~50ms</a:t>
                      </a:r>
                      <a:endParaRPr lang="en-US" alt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本地响应（</a:t>
                      </a:r>
                      <a:r>
                        <a:rPr lang="en-US" altLang="zh-CN" sz="2000">
                          <a:latin typeface="仿宋" panose="02010609060101010101" charset="-122"/>
                          <a:ea typeface="仿宋" panose="02010609060101010101" charset="-122"/>
                        </a:rPr>
                        <a:t>&lt;1ms</a:t>
                      </a:r>
                      <a:r>
                        <a:rPr lang="zh-CN" altLang="en-US" sz="2000">
                          <a:latin typeface="仿宋" panose="02010609060101010101" charset="-122"/>
                          <a:ea typeface="仿宋" panose="02010609060101010101" charset="-122"/>
                        </a:rPr>
                        <a:t>）</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r>
              <a:tr h="1539240">
                <a:tc>
                  <a:txBody>
                    <a:bodyPr/>
                    <a:p>
                      <a:pPr marL="0" indent="304800" algn="just">
                        <a:lnSpc>
                          <a:spcPct val="150000"/>
                        </a:lnSpc>
                        <a:spcBef>
                          <a:spcPct val="0"/>
                        </a:spcBef>
                        <a:spcAft>
                          <a:spcPct val="0"/>
                        </a:spcAft>
                      </a:pPr>
                      <a:r>
                        <a:rPr lang="zh-CN" sz="2000">
                          <a:latin typeface="仿宋" panose="02010609060101010101" charset="-122"/>
                          <a:ea typeface="仿宋" panose="02010609060101010101" charset="-122"/>
                        </a:rPr>
                        <a:t>部署位置</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FFFFFF"/>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集中式数据中心</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FFFFFF"/>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区域节点</a:t>
                      </a:r>
                      <a:r>
                        <a:rPr lang="en-US" altLang="zh-CN" sz="2000">
                          <a:latin typeface="仿宋" panose="02010609060101010101" charset="-122"/>
                          <a:ea typeface="仿宋" panose="02010609060101010101" charset="-122"/>
                        </a:rPr>
                        <a:t>/</a:t>
                      </a:r>
                      <a:r>
                        <a:rPr lang="zh-CN" altLang="en-US" sz="2000">
                          <a:latin typeface="仿宋" panose="02010609060101010101" charset="-122"/>
                          <a:ea typeface="仿宋" panose="02010609060101010101" charset="-122"/>
                        </a:rPr>
                        <a:t>现场网关</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FFFFFF"/>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传感器</a:t>
                      </a:r>
                      <a:r>
                        <a:rPr lang="en-US" altLang="zh-CN" sz="2000">
                          <a:latin typeface="仿宋" panose="02010609060101010101" charset="-122"/>
                          <a:ea typeface="仿宋" panose="02010609060101010101" charset="-122"/>
                        </a:rPr>
                        <a:t>/</a:t>
                      </a:r>
                      <a:r>
                        <a:rPr lang="zh-CN" altLang="en-US" sz="2000">
                          <a:latin typeface="仿宋" panose="02010609060101010101" charset="-122"/>
                          <a:ea typeface="仿宋" panose="02010609060101010101" charset="-122"/>
                        </a:rPr>
                        <a:t>执行器</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FFFFFF"/>
                    </a:solidFill>
                  </a:tcPr>
                </a:tc>
              </a:tr>
              <a:tr h="1538605">
                <a:tc>
                  <a:txBody>
                    <a:bodyPr/>
                    <a:p>
                      <a:pPr marL="0" indent="304800" algn="just">
                        <a:lnSpc>
                          <a:spcPct val="150000"/>
                        </a:lnSpc>
                        <a:spcBef>
                          <a:spcPct val="0"/>
                        </a:spcBef>
                        <a:spcAft>
                          <a:spcPct val="0"/>
                        </a:spcAft>
                      </a:pPr>
                      <a:r>
                        <a:rPr lang="zh-CN" sz="2000">
                          <a:latin typeface="仿宋" panose="02010609060101010101" charset="-122"/>
                          <a:ea typeface="仿宋" panose="02010609060101010101" charset="-122"/>
                        </a:rPr>
                        <a:t>核心能力</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大数据分析</a:t>
                      </a:r>
                      <a:r>
                        <a:rPr lang="en-US" altLang="zh-CN" sz="2000">
                          <a:latin typeface="仿宋" panose="02010609060101010101" charset="-122"/>
                          <a:ea typeface="仿宋" panose="02010609060101010101" charset="-122"/>
                        </a:rPr>
                        <a:t>/</a:t>
                      </a:r>
                      <a:r>
                        <a:rPr lang="zh-CN" altLang="en-US" sz="2000">
                          <a:latin typeface="仿宋" panose="02010609060101010101" charset="-122"/>
                          <a:ea typeface="仿宋" panose="02010609060101010101" charset="-122"/>
                        </a:rPr>
                        <a:t>全局调度</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实时推理</a:t>
                      </a:r>
                      <a:r>
                        <a:rPr lang="en-US" altLang="zh-CN" sz="2000">
                          <a:latin typeface="仿宋" panose="02010609060101010101" charset="-122"/>
                          <a:ea typeface="仿宋" panose="02010609060101010101" charset="-122"/>
                        </a:rPr>
                        <a:t>/</a:t>
                      </a:r>
                      <a:r>
                        <a:rPr lang="zh-CN" altLang="en-US" sz="2000">
                          <a:latin typeface="仿宋" panose="02010609060101010101" charset="-122"/>
                          <a:ea typeface="仿宋" panose="02010609060101010101" charset="-122"/>
                        </a:rPr>
                        <a:t>本地决策</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c>
                  <a:txBody>
                    <a:bodyPr/>
                    <a:p>
                      <a:pPr marL="0" indent="0" algn="just">
                        <a:lnSpc>
                          <a:spcPct val="150000"/>
                        </a:lnSpc>
                        <a:spcBef>
                          <a:spcPct val="0"/>
                        </a:spcBef>
                        <a:spcAft>
                          <a:spcPct val="0"/>
                        </a:spcAft>
                      </a:pPr>
                      <a:r>
                        <a:rPr lang="zh-CN" sz="2000">
                          <a:latin typeface="仿宋" panose="02010609060101010101" charset="-122"/>
                          <a:ea typeface="仿宋" panose="02010609060101010101" charset="-122"/>
                        </a:rPr>
                        <a:t>数据采集</a:t>
                      </a:r>
                      <a:r>
                        <a:rPr lang="en-US" altLang="zh-CN" sz="2000">
                          <a:latin typeface="仿宋" panose="02010609060101010101" charset="-122"/>
                          <a:ea typeface="仿宋" panose="02010609060101010101" charset="-122"/>
                        </a:rPr>
                        <a:t>/</a:t>
                      </a:r>
                      <a:r>
                        <a:rPr lang="zh-CN" altLang="en-US" sz="2000">
                          <a:latin typeface="仿宋" panose="02010609060101010101" charset="-122"/>
                          <a:ea typeface="仿宋" panose="02010609060101010101" charset="-122"/>
                        </a:rPr>
                        <a:t>基础控制</a:t>
                      </a:r>
                      <a:endParaRPr lang="zh-CN" altLang="en-US"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a:noFill/>
                    </a:lnB>
                    <a:solidFill>
                      <a:srgbClr val="EDF1F9"/>
                    </a:solidFill>
                  </a:tcPr>
                </a:tc>
              </a:tr>
              <a:tr h="769620">
                <a:tc>
                  <a:txBody>
                    <a:bodyPr/>
                    <a:p>
                      <a:pPr marL="0" indent="304800" algn="l">
                        <a:lnSpc>
                          <a:spcPct val="150000"/>
                        </a:lnSpc>
                        <a:spcBef>
                          <a:spcPct val="0"/>
                        </a:spcBef>
                        <a:spcAft>
                          <a:spcPct val="0"/>
                        </a:spcAft>
                      </a:pPr>
                      <a:r>
                        <a:rPr lang="zh-CN" sz="2000">
                          <a:latin typeface="仿宋" panose="02010609060101010101" charset="-122"/>
                          <a:ea typeface="仿宋" panose="02010609060101010101" charset="-122"/>
                        </a:rPr>
                        <a:t>维度</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w="9525" cap="flat" cmpd="sng">
                      <a:solidFill>
                        <a:srgbClr val="4874CB"/>
                      </a:solidFill>
                      <a:prstDash val="solid"/>
                      <a:headEnd type="none" w="med" len="med"/>
                      <a:tailEnd type="none" w="med" len="med"/>
                    </a:lnB>
                    <a:solidFill>
                      <a:srgbClr val="FFFFFF"/>
                    </a:solidFill>
                  </a:tcPr>
                </a:tc>
                <a:tc>
                  <a:txBody>
                    <a:bodyPr/>
                    <a:p>
                      <a:pPr marL="0" indent="304800" algn="l">
                        <a:lnSpc>
                          <a:spcPct val="150000"/>
                        </a:lnSpc>
                        <a:spcBef>
                          <a:spcPct val="0"/>
                        </a:spcBef>
                        <a:spcAft>
                          <a:spcPct val="0"/>
                        </a:spcAft>
                      </a:pPr>
                      <a:r>
                        <a:rPr lang="zh-CN" sz="2000">
                          <a:latin typeface="仿宋" panose="02010609060101010101" charset="-122"/>
                          <a:ea typeface="仿宋" panose="02010609060101010101" charset="-122"/>
                        </a:rPr>
                        <a:t>云计算</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w="9525" cap="flat" cmpd="sng">
                      <a:solidFill>
                        <a:srgbClr val="4874CB"/>
                      </a:solidFill>
                      <a:prstDash val="solid"/>
                      <a:headEnd type="none" w="med" len="med"/>
                      <a:tailEnd type="none" w="med" len="med"/>
                    </a:lnB>
                    <a:solidFill>
                      <a:srgbClr val="FFFFFF"/>
                    </a:solidFill>
                  </a:tcPr>
                </a:tc>
                <a:tc>
                  <a:txBody>
                    <a:bodyPr/>
                    <a:p>
                      <a:pPr marL="0" indent="304800" algn="l">
                        <a:lnSpc>
                          <a:spcPct val="150000"/>
                        </a:lnSpc>
                        <a:spcBef>
                          <a:spcPct val="0"/>
                        </a:spcBef>
                        <a:spcAft>
                          <a:spcPct val="0"/>
                        </a:spcAft>
                      </a:pPr>
                      <a:r>
                        <a:rPr lang="zh-CN" sz="2000">
                          <a:latin typeface="仿宋" panose="02010609060101010101" charset="-122"/>
                          <a:ea typeface="仿宋" panose="02010609060101010101" charset="-122"/>
                        </a:rPr>
                        <a:t>边缘计算</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w="9525" cap="flat" cmpd="sng">
                      <a:solidFill>
                        <a:srgbClr val="4874CB"/>
                      </a:solidFill>
                      <a:prstDash val="solid"/>
                      <a:headEnd type="none" w="med" len="med"/>
                      <a:tailEnd type="none" w="med" len="med"/>
                    </a:lnB>
                    <a:solidFill>
                      <a:srgbClr val="FFFFFF"/>
                    </a:solidFill>
                  </a:tcPr>
                </a:tc>
                <a:tc>
                  <a:txBody>
                    <a:bodyPr/>
                    <a:p>
                      <a:pPr marL="0" indent="304800" algn="l">
                        <a:lnSpc>
                          <a:spcPct val="150000"/>
                        </a:lnSpc>
                        <a:spcBef>
                          <a:spcPct val="0"/>
                        </a:spcBef>
                        <a:spcAft>
                          <a:spcPct val="0"/>
                        </a:spcAft>
                      </a:pPr>
                      <a:r>
                        <a:rPr lang="zh-CN" sz="2000">
                          <a:latin typeface="仿宋" panose="02010609060101010101" charset="-122"/>
                          <a:ea typeface="仿宋" panose="02010609060101010101" charset="-122"/>
                        </a:rPr>
                        <a:t>终端设备</a:t>
                      </a:r>
                      <a:endParaRPr lang="zh-CN" sz="2000">
                        <a:solidFill>
                          <a:srgbClr val="000000"/>
                        </a:solidFill>
                        <a:latin typeface="仿宋" panose="02010609060101010101" charset="-122"/>
                        <a:ea typeface="仿宋" panose="02010609060101010101" charset="-122"/>
                      </a:endParaRPr>
                    </a:p>
                  </a:txBody>
                  <a:tcPr marL="68580" marR="68580" marT="0" marB="0" anchor="ctr" anchorCtr="0">
                    <a:lnL>
                      <a:noFill/>
                    </a:lnL>
                    <a:lnR>
                      <a:noFill/>
                    </a:lnR>
                    <a:lnT>
                      <a:noFill/>
                    </a:lnT>
                    <a:lnB w="9525" cap="flat" cmpd="sng">
                      <a:solidFill>
                        <a:srgbClr val="4874CB"/>
                      </a:solidFill>
                      <a:prstDash val="solid"/>
                      <a:headEnd type="none" w="med" len="med"/>
                      <a:tailEnd type="none" w="med" len="med"/>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DEF0"/>
        </a:solidFill>
        <a:effectLst/>
      </p:bgPr>
    </p:bg>
    <p:spTree>
      <p:nvGrpSpPr>
        <p:cNvPr id="1" name=""/>
        <p:cNvGrpSpPr/>
        <p:nvPr/>
      </p:nvGrpSpPr>
      <p:grpSpPr>
        <a:xfrm>
          <a:off x="0" y="0"/>
          <a:ext cx="0" cy="0"/>
          <a:chOff x="0" y="0"/>
          <a:chExt cx="0" cy="0"/>
        </a:xfrm>
      </p:grpSpPr>
      <p:grpSp>
        <p:nvGrpSpPr>
          <p:cNvPr id="2" name="Group 2"/>
          <p:cNvGrpSpPr/>
          <p:nvPr/>
        </p:nvGrpSpPr>
        <p:grpSpPr>
          <a:xfrm rot="0">
            <a:off x="0" y="-33491"/>
            <a:ext cx="18481141" cy="5584817"/>
            <a:chOff x="0" y="0"/>
            <a:chExt cx="24641521" cy="7446422"/>
          </a:xfrm>
        </p:grpSpPr>
        <p:sp>
          <p:nvSpPr>
            <p:cNvPr id="3" name="Freeform 3"/>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4" name="Freeform 4"/>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5" name="Freeform 5"/>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6" name="Group 6"/>
          <p:cNvGrpSpPr/>
          <p:nvPr/>
        </p:nvGrpSpPr>
        <p:grpSpPr>
          <a:xfrm rot="0">
            <a:off x="0" y="5551325"/>
            <a:ext cx="18481141" cy="5584817"/>
            <a:chOff x="0" y="0"/>
            <a:chExt cx="24641521" cy="7446422"/>
          </a:xfrm>
        </p:grpSpPr>
        <p:sp>
          <p:nvSpPr>
            <p:cNvPr id="7" name="Freeform 7"/>
            <p:cNvSpPr/>
            <p:nvPr/>
          </p:nvSpPr>
          <p:spPr>
            <a:xfrm rot="-5400000">
              <a:off x="8679537"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8" name="Freeform 8"/>
            <p:cNvSpPr/>
            <p:nvPr/>
          </p:nvSpPr>
          <p:spPr>
            <a:xfrm rot="-5400000">
              <a:off x="16780545" y="-414553"/>
              <a:ext cx="7446422" cy="8275529"/>
            </a:xfrm>
            <a:custGeom>
              <a:avLst/>
              <a:gdLst/>
              <a:ahLst/>
              <a:cxnLst/>
              <a:rect l="l" t="t" r="r" b="b"/>
              <a:pathLst>
                <a:path w="7446422" h="8275529">
                  <a:moveTo>
                    <a:pt x="0" y="0"/>
                  </a:moveTo>
                  <a:lnTo>
                    <a:pt x="7446422" y="0"/>
                  </a:lnTo>
                  <a:lnTo>
                    <a:pt x="7446422" y="8275529"/>
                  </a:lnTo>
                  <a:lnTo>
                    <a:pt x="0" y="8275529"/>
                  </a:lnTo>
                  <a:lnTo>
                    <a:pt x="0" y="0"/>
                  </a:lnTo>
                  <a:close/>
                </a:path>
              </a:pathLst>
            </a:custGeom>
            <a:blipFill>
              <a:blip r:embed="rId1"/>
              <a:stretch>
                <a:fillRect r="-11412"/>
              </a:stretch>
            </a:blipFill>
          </p:spPr>
        </p:sp>
        <p:sp>
          <p:nvSpPr>
            <p:cNvPr id="9" name="Freeform 9"/>
            <p:cNvSpPr/>
            <p:nvPr/>
          </p:nvSpPr>
          <p:spPr>
            <a:xfrm rot="-5400000">
              <a:off x="414553" y="-414553"/>
              <a:ext cx="7446422" cy="8275529"/>
            </a:xfrm>
            <a:custGeom>
              <a:avLst/>
              <a:gdLst/>
              <a:ahLst/>
              <a:cxnLst/>
              <a:rect l="l" t="t" r="r" b="b"/>
              <a:pathLst>
                <a:path w="7446422" h="8275529">
                  <a:moveTo>
                    <a:pt x="0" y="0"/>
                  </a:moveTo>
                  <a:lnTo>
                    <a:pt x="7446423" y="0"/>
                  </a:lnTo>
                  <a:lnTo>
                    <a:pt x="7446423" y="8275529"/>
                  </a:lnTo>
                  <a:lnTo>
                    <a:pt x="0" y="8275529"/>
                  </a:lnTo>
                  <a:lnTo>
                    <a:pt x="0" y="0"/>
                  </a:lnTo>
                  <a:close/>
                </a:path>
              </a:pathLst>
            </a:custGeom>
            <a:blipFill>
              <a:blip r:embed="rId1"/>
              <a:stretch>
                <a:fillRect r="-11412"/>
              </a:stretch>
            </a:blipFill>
          </p:spPr>
        </p:sp>
      </p:grpSp>
      <p:grpSp>
        <p:nvGrpSpPr>
          <p:cNvPr id="10" name="Group 10"/>
          <p:cNvGrpSpPr/>
          <p:nvPr/>
        </p:nvGrpSpPr>
        <p:grpSpPr>
          <a:xfrm rot="0">
            <a:off x="788755" y="931767"/>
            <a:ext cx="16710490" cy="8423466"/>
            <a:chOff x="0" y="0"/>
            <a:chExt cx="4401117" cy="2218526"/>
          </a:xfrm>
        </p:grpSpPr>
        <p:sp>
          <p:nvSpPr>
            <p:cNvPr id="11" name="Freeform 11"/>
            <p:cNvSpPr/>
            <p:nvPr/>
          </p:nvSpPr>
          <p:spPr>
            <a:xfrm>
              <a:off x="0" y="0"/>
              <a:ext cx="4401117" cy="2218526"/>
            </a:xfrm>
            <a:custGeom>
              <a:avLst/>
              <a:gdLst/>
              <a:ahLst/>
              <a:cxnLst/>
              <a:rect l="l" t="t" r="r" b="b"/>
              <a:pathLst>
                <a:path w="4401117" h="2218526">
                  <a:moveTo>
                    <a:pt x="17605" y="0"/>
                  </a:moveTo>
                  <a:lnTo>
                    <a:pt x="4383512" y="0"/>
                  </a:lnTo>
                  <a:cubicBezTo>
                    <a:pt x="4388181" y="0"/>
                    <a:pt x="4392659" y="1855"/>
                    <a:pt x="4395961" y="5156"/>
                  </a:cubicBezTo>
                  <a:cubicBezTo>
                    <a:pt x="4399262" y="8458"/>
                    <a:pt x="4401117" y="12936"/>
                    <a:pt x="4401117" y="17605"/>
                  </a:cubicBezTo>
                  <a:lnTo>
                    <a:pt x="4401117" y="2200921"/>
                  </a:lnTo>
                  <a:cubicBezTo>
                    <a:pt x="4401117" y="2210644"/>
                    <a:pt x="4393235" y="2218526"/>
                    <a:pt x="4383512" y="2218526"/>
                  </a:cubicBezTo>
                  <a:lnTo>
                    <a:pt x="17605" y="2218526"/>
                  </a:lnTo>
                  <a:cubicBezTo>
                    <a:pt x="12936" y="2218526"/>
                    <a:pt x="8458" y="2216671"/>
                    <a:pt x="5156" y="2213370"/>
                  </a:cubicBezTo>
                  <a:cubicBezTo>
                    <a:pt x="1855" y="2210068"/>
                    <a:pt x="0" y="2205590"/>
                    <a:pt x="0" y="2200921"/>
                  </a:cubicBezTo>
                  <a:lnTo>
                    <a:pt x="0" y="17605"/>
                  </a:lnTo>
                  <a:cubicBezTo>
                    <a:pt x="0" y="7882"/>
                    <a:pt x="7882" y="0"/>
                    <a:pt x="17605" y="0"/>
                  </a:cubicBezTo>
                  <a:close/>
                </a:path>
              </a:pathLst>
            </a:custGeom>
            <a:solidFill>
              <a:srgbClr val="FFFFFF"/>
            </a:solidFill>
            <a:ln w="171450" cap="rnd">
              <a:solidFill>
                <a:srgbClr val="1B4C84"/>
              </a:solidFill>
              <a:prstDash val="solid"/>
              <a:round/>
            </a:ln>
          </p:spPr>
        </p:sp>
        <p:sp>
          <p:nvSpPr>
            <p:cNvPr id="12" name="TextBox 12"/>
            <p:cNvSpPr txBox="1"/>
            <p:nvPr/>
          </p:nvSpPr>
          <p:spPr>
            <a:xfrm>
              <a:off x="0" y="-133350"/>
              <a:ext cx="4401117" cy="2351876"/>
            </a:xfrm>
            <a:prstGeom prst="rect">
              <a:avLst/>
            </a:prstGeom>
          </p:spPr>
          <p:txBody>
            <a:bodyPr lIns="50800" tIns="50800" rIns="50800" bIns="50800" rtlCol="0" anchor="ctr"/>
            <a:lstStyle/>
            <a:p>
              <a:pPr algn="ctr">
                <a:lnSpc>
                  <a:spcPts val="4150"/>
                </a:lnSpc>
              </a:pPr>
            </a:p>
          </p:txBody>
        </p:sp>
      </p:grpSp>
      <p:sp>
        <p:nvSpPr>
          <p:cNvPr id="13" name="Freeform 13"/>
          <p:cNvSpPr/>
          <p:nvPr/>
        </p:nvSpPr>
        <p:spPr>
          <a:xfrm>
            <a:off x="16389495" y="406385"/>
            <a:ext cx="1529004" cy="1574264"/>
          </a:xfrm>
          <a:custGeom>
            <a:avLst/>
            <a:gdLst/>
            <a:ahLst/>
            <a:cxnLst/>
            <a:rect l="l" t="t" r="r" b="b"/>
            <a:pathLst>
              <a:path w="1529004" h="1574264">
                <a:moveTo>
                  <a:pt x="0" y="0"/>
                </a:moveTo>
                <a:lnTo>
                  <a:pt x="1529004" y="0"/>
                </a:lnTo>
                <a:lnTo>
                  <a:pt x="1529004" y="1574264"/>
                </a:lnTo>
                <a:lnTo>
                  <a:pt x="0" y="1574264"/>
                </a:lnTo>
                <a:lnTo>
                  <a:pt x="0" y="0"/>
                </a:lnTo>
                <a:close/>
              </a:path>
            </a:pathLst>
          </a:custGeom>
          <a:blipFill>
            <a:blip r:embed="rId2"/>
            <a:stretch>
              <a:fillRect/>
            </a:stretch>
          </a:blipFill>
        </p:spPr>
      </p:sp>
      <p:sp>
        <p:nvSpPr>
          <p:cNvPr id="15" name="Freeform 15"/>
          <p:cNvSpPr/>
          <p:nvPr/>
        </p:nvSpPr>
        <p:spPr>
          <a:xfrm>
            <a:off x="6662677" y="2356986"/>
            <a:ext cx="4962646" cy="2431696"/>
          </a:xfrm>
          <a:custGeom>
            <a:avLst/>
            <a:gdLst/>
            <a:ahLst/>
            <a:cxnLst/>
            <a:rect l="l" t="t" r="r" b="b"/>
            <a:pathLst>
              <a:path w="4962646" h="2431696">
                <a:moveTo>
                  <a:pt x="0" y="0"/>
                </a:moveTo>
                <a:lnTo>
                  <a:pt x="4962646" y="0"/>
                </a:lnTo>
                <a:lnTo>
                  <a:pt x="4962646" y="2431696"/>
                </a:lnTo>
                <a:lnTo>
                  <a:pt x="0" y="2431696"/>
                </a:lnTo>
                <a:lnTo>
                  <a:pt x="0" y="0"/>
                </a:lnTo>
                <a:close/>
              </a:path>
            </a:pathLst>
          </a:custGeom>
          <a:blipFill>
            <a:blip r:embed="rId3"/>
            <a:stretch>
              <a:fillRect/>
            </a:stretch>
          </a:blipFill>
        </p:spPr>
      </p:sp>
      <p:sp>
        <p:nvSpPr>
          <p:cNvPr id="16" name="Freeform 16"/>
          <p:cNvSpPr/>
          <p:nvPr/>
        </p:nvSpPr>
        <p:spPr>
          <a:xfrm>
            <a:off x="13683573" y="3572834"/>
            <a:ext cx="777256" cy="769484"/>
          </a:xfrm>
          <a:custGeom>
            <a:avLst/>
            <a:gdLst/>
            <a:ahLst/>
            <a:cxnLst/>
            <a:rect l="l" t="t" r="r" b="b"/>
            <a:pathLst>
              <a:path w="777256" h="769484">
                <a:moveTo>
                  <a:pt x="0" y="0"/>
                </a:moveTo>
                <a:lnTo>
                  <a:pt x="777257" y="0"/>
                </a:lnTo>
                <a:lnTo>
                  <a:pt x="777257" y="769484"/>
                </a:lnTo>
                <a:lnTo>
                  <a:pt x="0" y="769484"/>
                </a:lnTo>
                <a:lnTo>
                  <a:pt x="0" y="0"/>
                </a:lnTo>
                <a:close/>
              </a:path>
            </a:pathLst>
          </a:custGeom>
          <a:blipFill>
            <a:blip r:embed="rId4">
              <a:alphaModFix amt="52000"/>
            </a:blip>
            <a:stretch>
              <a:fillRect/>
            </a:stretch>
          </a:blipFill>
        </p:spPr>
      </p:sp>
      <p:sp>
        <p:nvSpPr>
          <p:cNvPr id="17" name="Freeform 17"/>
          <p:cNvSpPr/>
          <p:nvPr/>
        </p:nvSpPr>
        <p:spPr>
          <a:xfrm>
            <a:off x="3464485" y="5551325"/>
            <a:ext cx="725371" cy="593569"/>
          </a:xfrm>
          <a:custGeom>
            <a:avLst/>
            <a:gdLst/>
            <a:ahLst/>
            <a:cxnLst/>
            <a:rect l="l" t="t" r="r" b="b"/>
            <a:pathLst>
              <a:path w="725371" h="593569">
                <a:moveTo>
                  <a:pt x="0" y="0"/>
                </a:moveTo>
                <a:lnTo>
                  <a:pt x="725371" y="0"/>
                </a:lnTo>
                <a:lnTo>
                  <a:pt x="725371" y="593569"/>
                </a:lnTo>
                <a:lnTo>
                  <a:pt x="0" y="593569"/>
                </a:lnTo>
                <a:lnTo>
                  <a:pt x="0" y="0"/>
                </a:lnTo>
                <a:close/>
              </a:path>
            </a:pathLst>
          </a:custGeom>
          <a:blipFill>
            <a:blip r:embed="rId5">
              <a:alphaModFix amt="57000"/>
            </a:blip>
            <a:stretch>
              <a:fillRect/>
            </a:stretch>
          </a:blipFill>
        </p:spPr>
      </p:sp>
      <p:sp>
        <p:nvSpPr>
          <p:cNvPr id="18" name="Freeform 18"/>
          <p:cNvSpPr/>
          <p:nvPr/>
        </p:nvSpPr>
        <p:spPr>
          <a:xfrm>
            <a:off x="12759326" y="5277396"/>
            <a:ext cx="5528674" cy="5528674"/>
          </a:xfrm>
          <a:custGeom>
            <a:avLst/>
            <a:gdLst/>
            <a:ahLst/>
            <a:cxnLst/>
            <a:rect l="l" t="t" r="r" b="b"/>
            <a:pathLst>
              <a:path w="5528674" h="5528674">
                <a:moveTo>
                  <a:pt x="0" y="0"/>
                </a:moveTo>
                <a:lnTo>
                  <a:pt x="5528674" y="0"/>
                </a:lnTo>
                <a:lnTo>
                  <a:pt x="5528674" y="5528674"/>
                </a:lnTo>
                <a:lnTo>
                  <a:pt x="0" y="5528674"/>
                </a:lnTo>
                <a:lnTo>
                  <a:pt x="0" y="0"/>
                </a:lnTo>
                <a:close/>
              </a:path>
            </a:pathLst>
          </a:custGeom>
          <a:blipFill>
            <a:blip r:embed="rId6"/>
            <a:stretch>
              <a:fillRect/>
            </a:stretch>
          </a:blipFill>
        </p:spPr>
      </p:sp>
      <p:sp>
        <p:nvSpPr>
          <p:cNvPr id="19" name="TextBox 19"/>
          <p:cNvSpPr txBox="1"/>
          <p:nvPr/>
        </p:nvSpPr>
        <p:spPr>
          <a:xfrm>
            <a:off x="3507740" y="4598035"/>
            <a:ext cx="11400155" cy="1796415"/>
          </a:xfrm>
          <a:prstGeom prst="rect">
            <a:avLst/>
          </a:prstGeom>
        </p:spPr>
        <p:txBody>
          <a:bodyPr wrap="square" lIns="0" tIns="0" rIns="0" bIns="0" rtlCol="0" anchor="t">
            <a:spAutoFit/>
          </a:bodyPr>
          <a:lstStyle/>
          <a:p>
            <a:pPr algn="ctr">
              <a:lnSpc>
                <a:spcPts val="14010"/>
              </a:lnSpc>
              <a:spcBef>
                <a:spcPct val="0"/>
              </a:spcBef>
            </a:pPr>
            <a:r>
              <a:rPr lang="zh-CN" altLang="en-US" sz="10010" spc="1150">
                <a:solidFill>
                  <a:srgbClr val="1B4C84"/>
                </a:solidFill>
                <a:ea typeface="字由点字奇妙体" panose="00020600040101010101" charset="-122"/>
              </a:rPr>
              <a:t>关键技术融合路径</a:t>
            </a:r>
            <a:endParaRPr lang="zh-CN" altLang="en-US" sz="10010" spc="1150">
              <a:solidFill>
                <a:srgbClr val="1B4C84"/>
              </a:solidFill>
              <a:ea typeface="字由点字奇妙体" panose="00020600040101010101" charset="-122"/>
            </a:endParaRPr>
          </a:p>
        </p:txBody>
      </p:sp>
      <p:sp>
        <p:nvSpPr>
          <p:cNvPr id="21" name="TextBox 21"/>
          <p:cNvSpPr txBox="1"/>
          <p:nvPr/>
        </p:nvSpPr>
        <p:spPr>
          <a:xfrm>
            <a:off x="7809208" y="1979846"/>
            <a:ext cx="2669584" cy="2514362"/>
          </a:xfrm>
          <a:prstGeom prst="rect">
            <a:avLst/>
          </a:prstGeom>
        </p:spPr>
        <p:txBody>
          <a:bodyPr lIns="0" tIns="0" rIns="0" bIns="0" rtlCol="0" anchor="t">
            <a:spAutoFit/>
          </a:bodyPr>
          <a:lstStyle/>
          <a:p>
            <a:pPr algn="ctr">
              <a:lnSpc>
                <a:spcPts val="20685"/>
              </a:lnSpc>
              <a:spcBef>
                <a:spcPct val="0"/>
              </a:spcBef>
            </a:pPr>
            <a:r>
              <a:rPr lang="en-US" sz="14775">
                <a:solidFill>
                  <a:srgbClr val="F85768"/>
                </a:solidFill>
                <a:latin typeface="字由点字奇妙体" panose="00020600040101010101" charset="-122"/>
                <a:sym typeface="字由点字奇妙体" panose="00020600040101010101" charset="-122"/>
              </a:rPr>
              <a:t>03</a:t>
            </a:r>
            <a:endParaRPr lang="en-US" sz="14775">
              <a:solidFill>
                <a:srgbClr val="F85768"/>
              </a:solidFill>
              <a:latin typeface="字由点字奇妙体" panose="00020600040101010101" charset="-122"/>
              <a:sym typeface="字由点字奇妙体" panose="00020600040101010101" charset="-122"/>
            </a:endParaRPr>
          </a:p>
        </p:txBody>
      </p:sp>
      <p:pic>
        <p:nvPicPr>
          <p:cNvPr id="28" name="图片 27" descr="新校徽"/>
          <p:cNvPicPr>
            <a:picLocks noChangeAspect="1"/>
          </p:cNvPicPr>
          <p:nvPr>
            <p:custDataLst>
              <p:tags r:id="rId7"/>
            </p:custDataLst>
          </p:nvPr>
        </p:nvPicPr>
        <p:blipFill>
          <a:blip r:embed="rId8"/>
          <a:stretch>
            <a:fillRect/>
          </a:stretch>
        </p:blipFill>
        <p:spPr>
          <a:xfrm>
            <a:off x="304800" y="342900"/>
            <a:ext cx="1543050" cy="151892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MTRlYWViMGM0OGZmMjE1M2Q4YTdhZDA4MDM3MGMxYjI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TABLE_ENDDRAG_ORIGIN_RECT" val="1007*424"/>
  <p:tag name="TABLE_ENDDRAG_RECT" val="212*233*1007*424"/>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1115</Words>
  <Application>WPS 演示</Application>
  <PresentationFormat>On-screen Show (4:3)</PresentationFormat>
  <Paragraphs>148</Paragraphs>
  <Slides>13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宋体</vt:lpstr>
      <vt:lpstr>Wingdings</vt:lpstr>
      <vt:lpstr>字由点字奇妙体</vt:lpstr>
      <vt:lpstr>字由点字典黑 45J</vt:lpstr>
      <vt:lpstr>Calibri</vt:lpstr>
      <vt:lpstr>微软雅黑</vt:lpstr>
      <vt:lpstr>Arial Unicode MS</vt:lpstr>
      <vt:lpstr>黑体</vt:lpstr>
      <vt:lpstr>仿宋</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李小画</dc:title>
  <dc:creator/>
  <cp:lastModifiedBy>心门已闭</cp:lastModifiedBy>
  <cp:revision>6</cp:revision>
  <dcterms:created xsi:type="dcterms:W3CDTF">2006-08-16T00:00:00Z</dcterms:created>
  <dcterms:modified xsi:type="dcterms:W3CDTF">2025-05-14T00:48:19Z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74FBDF51D0E94563AEA2AEE5CCC83A80_13</vt:lpwstr>
  </property>
  <property fmtid="{D5CDD505-2E9C-101B-9397-08002B2CF9AE}" pid="3" name="KSOProductBuildVer">
    <vt:lpwstr>2052-12.1.0.20784</vt:lpwstr>
  </property>
</Properties>
</file>